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4"/>
  </p:notesMasterIdLst>
  <p:sldIdLst>
    <p:sldId id="256" r:id="rId2"/>
    <p:sldId id="264" r:id="rId3"/>
    <p:sldId id="257" r:id="rId4"/>
    <p:sldId id="259" r:id="rId5"/>
    <p:sldId id="258" r:id="rId6"/>
    <p:sldId id="265" r:id="rId7"/>
    <p:sldId id="260" r:id="rId8"/>
    <p:sldId id="262" r:id="rId9"/>
    <p:sldId id="263" r:id="rId10"/>
    <p:sldId id="261"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83" r:id="rId24"/>
    <p:sldId id="297" r:id="rId25"/>
    <p:sldId id="299" r:id="rId26"/>
    <p:sldId id="295" r:id="rId27"/>
    <p:sldId id="296" r:id="rId28"/>
    <p:sldId id="282" r:id="rId29"/>
    <p:sldId id="277" r:id="rId30"/>
    <p:sldId id="284" r:id="rId31"/>
    <p:sldId id="285" r:id="rId32"/>
    <p:sldId id="294" r:id="rId33"/>
    <p:sldId id="293" r:id="rId34"/>
    <p:sldId id="300" r:id="rId35"/>
    <p:sldId id="301" r:id="rId36"/>
    <p:sldId id="302" r:id="rId37"/>
    <p:sldId id="303" r:id="rId38"/>
    <p:sldId id="290" r:id="rId39"/>
    <p:sldId id="291" r:id="rId40"/>
    <p:sldId id="292" r:id="rId41"/>
    <p:sldId id="304" r:id="rId42"/>
    <p:sldId id="30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82CE8-6848-4D47-AF78-47C62E3ABC5D}" type="datetimeFigureOut">
              <a:rPr lang="en-US" smtClean="0"/>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0B0A0-EFA9-3F48-ADD1-F2007C92A3CB}" type="slidenum">
              <a:rPr lang="en-US" smtClean="0"/>
              <a:t>‹#›</a:t>
            </a:fld>
            <a:endParaRPr lang="en-US"/>
          </a:p>
        </p:txBody>
      </p:sp>
    </p:spTree>
    <p:extLst>
      <p:ext uri="{BB962C8B-B14F-4D97-AF65-F5344CB8AC3E}">
        <p14:creationId xmlns:p14="http://schemas.microsoft.com/office/powerpoint/2010/main" val="870652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looking after people, many of who have sever/overwhelming pain</a:t>
            </a:r>
            <a:endParaRPr lang="en-US" dirty="0"/>
          </a:p>
        </p:txBody>
      </p:sp>
      <p:sp>
        <p:nvSpPr>
          <p:cNvPr id="4" name="Slide Number Placeholder 3"/>
          <p:cNvSpPr>
            <a:spLocks noGrp="1"/>
          </p:cNvSpPr>
          <p:nvPr>
            <p:ph type="sldNum" sz="quarter" idx="10"/>
          </p:nvPr>
        </p:nvSpPr>
        <p:spPr/>
        <p:txBody>
          <a:bodyPr/>
          <a:lstStyle/>
          <a:p>
            <a:fld id="{83D0B0A0-EFA9-3F48-ADD1-F2007C92A3CB}" type="slidenum">
              <a:rPr lang="en-US" smtClean="0"/>
              <a:t>24</a:t>
            </a:fld>
            <a:endParaRPr lang="en-US"/>
          </a:p>
        </p:txBody>
      </p:sp>
    </p:spTree>
    <p:extLst>
      <p:ext uri="{BB962C8B-B14F-4D97-AF65-F5344CB8AC3E}">
        <p14:creationId xmlns:p14="http://schemas.microsoft.com/office/powerpoint/2010/main" val="339363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Their condition is a changing picture. Up to 6 phases within a single spell of care</a:t>
            </a:r>
          </a:p>
          <a:p>
            <a:r>
              <a:rPr lang="en-US" baseline="0" dirty="0" smtClean="0"/>
              <a:t>Even so we manage to move a significant proportion from an unstable phase to stable </a:t>
            </a:r>
            <a:endParaRPr lang="en-US" dirty="0"/>
          </a:p>
        </p:txBody>
      </p:sp>
      <p:sp>
        <p:nvSpPr>
          <p:cNvPr id="4" name="Slide Number Placeholder 3"/>
          <p:cNvSpPr>
            <a:spLocks noGrp="1"/>
          </p:cNvSpPr>
          <p:nvPr>
            <p:ph type="sldNum" sz="quarter" idx="10"/>
          </p:nvPr>
        </p:nvSpPr>
        <p:spPr/>
        <p:txBody>
          <a:bodyPr/>
          <a:lstStyle/>
          <a:p>
            <a:fld id="{83D0B0A0-EFA9-3F48-ADD1-F2007C92A3CB}" type="slidenum">
              <a:rPr lang="en-US" smtClean="0"/>
              <a:t>26</a:t>
            </a:fld>
            <a:endParaRPr lang="en-US"/>
          </a:p>
        </p:txBody>
      </p:sp>
    </p:spTree>
    <p:extLst>
      <p:ext uri="{BB962C8B-B14F-4D97-AF65-F5344CB8AC3E}">
        <p14:creationId xmlns:p14="http://schemas.microsoft.com/office/powerpoint/2010/main" val="46304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deteriorating condition is often accompanied by a decrease in functionality</a:t>
            </a:r>
            <a:endParaRPr lang="en-US" dirty="0"/>
          </a:p>
        </p:txBody>
      </p:sp>
      <p:sp>
        <p:nvSpPr>
          <p:cNvPr id="4" name="Slide Number Placeholder 3"/>
          <p:cNvSpPr>
            <a:spLocks noGrp="1"/>
          </p:cNvSpPr>
          <p:nvPr>
            <p:ph type="sldNum" sz="quarter" idx="10"/>
          </p:nvPr>
        </p:nvSpPr>
        <p:spPr/>
        <p:txBody>
          <a:bodyPr/>
          <a:lstStyle/>
          <a:p>
            <a:fld id="{83D0B0A0-EFA9-3F48-ADD1-F2007C92A3CB}" type="slidenum">
              <a:rPr lang="en-US" smtClean="0"/>
              <a:t>27</a:t>
            </a:fld>
            <a:endParaRPr lang="en-US"/>
          </a:p>
        </p:txBody>
      </p:sp>
    </p:spTree>
    <p:extLst>
      <p:ext uri="{BB962C8B-B14F-4D97-AF65-F5344CB8AC3E}">
        <p14:creationId xmlns:p14="http://schemas.microsoft.com/office/powerpoint/2010/main" val="2078571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503" y="1988840"/>
            <a:ext cx="8113713" cy="1470025"/>
          </a:xfrm>
        </p:spPr>
        <p:txBody>
          <a:bodyPr/>
          <a:lstStyle>
            <a:lvl1pPr algn="l">
              <a:defRPr/>
            </a:lvl1pPr>
          </a:lstStyle>
          <a:p>
            <a:r>
              <a:rPr lang="en-US" dirty="0" smtClean="0"/>
              <a:t>Title</a:t>
            </a:r>
            <a:endParaRPr lang="en-GB" dirty="0"/>
          </a:p>
        </p:txBody>
      </p:sp>
      <p:sp>
        <p:nvSpPr>
          <p:cNvPr id="3" name="Subtitle 2"/>
          <p:cNvSpPr>
            <a:spLocks noGrp="1"/>
          </p:cNvSpPr>
          <p:nvPr>
            <p:ph type="subTitle" idx="1" hasCustomPrompt="1"/>
          </p:nvPr>
        </p:nvSpPr>
        <p:spPr>
          <a:xfrm>
            <a:off x="107504" y="3501008"/>
            <a:ext cx="6400800" cy="576064"/>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GB" dirty="0"/>
          </a:p>
        </p:txBody>
      </p:sp>
      <p:sp>
        <p:nvSpPr>
          <p:cNvPr id="4" name="Date Placeholder 3"/>
          <p:cNvSpPr>
            <a:spLocks noGrp="1"/>
          </p:cNvSpPr>
          <p:nvPr>
            <p:ph type="dt" sz="half" idx="10"/>
          </p:nvPr>
        </p:nvSpPr>
        <p:spPr>
          <a:xfrm>
            <a:off x="107504" y="4143995"/>
            <a:ext cx="2133600" cy="365125"/>
          </a:xfrm>
        </p:spPr>
        <p:txBody>
          <a:bodyPr/>
          <a:lstStyle/>
          <a:p>
            <a:fld id="{C5DC07F7-BA7B-2A40-BAF6-2D8E9F7A5AB3}" type="datetimeFigureOut">
              <a:rPr lang="en-US" smtClean="0"/>
              <a:t>11/2/2016</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11371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4577348"/>
            <a:ext cx="2783609" cy="22806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1" y="4577348"/>
            <a:ext cx="3097019" cy="23045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3168" y="4577348"/>
            <a:ext cx="3040868" cy="2280651"/>
          </a:xfrm>
          <a:prstGeom prst="rect">
            <a:avLst/>
          </a:prstGeom>
        </p:spPr>
      </p:pic>
      <p:sp>
        <p:nvSpPr>
          <p:cNvPr id="12" name="Rectangle 11"/>
          <p:cNvSpPr/>
          <p:nvPr/>
        </p:nvSpPr>
        <p:spPr>
          <a:xfrm>
            <a:off x="6660232" y="0"/>
            <a:ext cx="2483768"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32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DC07F7-BA7B-2A40-BAF6-2D8E9F7A5AB3}"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417803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DC07F7-BA7B-2A40-BAF6-2D8E9F7A5AB3}"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428290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ing Slide">
    <p:bg>
      <p:bgPr>
        <a:solidFill>
          <a:srgbClr val="1A519B"/>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16" y="339711"/>
            <a:ext cx="5708282" cy="842319"/>
          </a:xfrm>
          <a:prstGeom prst="rect">
            <a:avLst/>
          </a:prstGeom>
        </p:spPr>
      </p:pic>
      <p:sp>
        <p:nvSpPr>
          <p:cNvPr id="8" name="Rectangle 7"/>
          <p:cNvSpPr/>
          <p:nvPr/>
        </p:nvSpPr>
        <p:spPr>
          <a:xfrm>
            <a:off x="6660232" y="44624"/>
            <a:ext cx="2448272" cy="504056"/>
          </a:xfrm>
          <a:prstGeom prst="rect">
            <a:avLst/>
          </a:prstGeom>
          <a:solidFill>
            <a:srgbClr val="1A5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7504" y="1684540"/>
            <a:ext cx="8469464" cy="5416868"/>
          </a:xfrm>
          <a:prstGeom prst="rect">
            <a:avLst/>
          </a:prstGeom>
        </p:spPr>
        <p:txBody>
          <a:bodyPr wrap="square">
            <a:spAutoFit/>
          </a:bodyPr>
          <a:lstStyle/>
          <a:p>
            <a:r>
              <a:rPr lang="en-US" sz="3000" b="1" dirty="0" smtClean="0">
                <a:solidFill>
                  <a:schemeClr val="bg1"/>
                </a:solidFill>
                <a:latin typeface="Arial" panose="020B0604020202020204" pitchFamily="34" charset="0"/>
                <a:cs typeface="Arial" panose="020B0604020202020204" pitchFamily="34" charset="0"/>
              </a:rPr>
              <a:t>Expert in end of life care</a:t>
            </a:r>
            <a:endParaRPr lang="en-GB" sz="3000" b="1" dirty="0" smtClean="0">
              <a:solidFill>
                <a:schemeClr val="bg1"/>
              </a:solidFill>
              <a:latin typeface="Arial" panose="020B0604020202020204" pitchFamily="34" charset="0"/>
              <a:cs typeface="Arial" panose="020B0604020202020204" pitchFamily="34" charset="0"/>
            </a:endParaRPr>
          </a:p>
          <a:p>
            <a:r>
              <a:rPr lang="en-US" sz="1800" dirty="0" smtClean="0">
                <a:solidFill>
                  <a:schemeClr val="bg1"/>
                </a:solidFill>
                <a:latin typeface="Arial" panose="020B0604020202020204" pitchFamily="34" charset="0"/>
                <a:cs typeface="Arial" panose="020B0604020202020204" pitchFamily="34" charset="0"/>
              </a:rPr>
              <a:t>St Christopher’s provides and promotes skilled and </a:t>
            </a:r>
          </a:p>
          <a:p>
            <a:r>
              <a:rPr lang="en-US" sz="1800" dirty="0" smtClean="0">
                <a:solidFill>
                  <a:schemeClr val="bg1"/>
                </a:solidFill>
                <a:latin typeface="Arial" panose="020B0604020202020204" pitchFamily="34" charset="0"/>
                <a:cs typeface="Arial" panose="020B0604020202020204" pitchFamily="34" charset="0"/>
              </a:rPr>
              <a:t>compassionate end of life care of the highest quality, </a:t>
            </a:r>
          </a:p>
          <a:p>
            <a:r>
              <a:rPr lang="en-US" sz="1800" dirty="0" smtClean="0">
                <a:solidFill>
                  <a:schemeClr val="bg1"/>
                </a:solidFill>
                <a:latin typeface="Arial" panose="020B0604020202020204" pitchFamily="34" charset="0"/>
                <a:cs typeface="Arial" panose="020B0604020202020204" pitchFamily="34" charset="0"/>
              </a:rPr>
              <a:t>working with, and through, our communities.</a:t>
            </a:r>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b="1" dirty="0" smtClean="0">
              <a:solidFill>
                <a:schemeClr val="bg1"/>
              </a:solidFill>
              <a:latin typeface="Arial" panose="020B0604020202020204" pitchFamily="34" charset="0"/>
              <a:cs typeface="Arial" panose="020B0604020202020204" pitchFamily="34" charset="0"/>
            </a:endParaRPr>
          </a:p>
          <a:p>
            <a:endParaRPr lang="en-GB" sz="1800" dirty="0" smtClean="0">
              <a:solidFill>
                <a:schemeClr val="bg1"/>
              </a:solidFill>
              <a:latin typeface="Arial" panose="020B0604020202020204" pitchFamily="34" charset="0"/>
              <a:cs typeface="Arial" panose="020B0604020202020204" pitchFamily="34" charset="0"/>
            </a:endParaRPr>
          </a:p>
          <a:p>
            <a:r>
              <a:rPr lang="en-GB" sz="1800" b="1" dirty="0" smtClean="0">
                <a:solidFill>
                  <a:schemeClr val="bg1"/>
                </a:solidFill>
                <a:latin typeface="Arial" panose="020B0604020202020204" pitchFamily="34" charset="0"/>
                <a:cs typeface="Arial" panose="020B0604020202020204" pitchFamily="34" charset="0"/>
              </a:rPr>
              <a:t>info@stchristophers.org.uk</a:t>
            </a:r>
            <a:endParaRPr lang="en-GB" sz="1800" dirty="0" smtClean="0">
              <a:solidFill>
                <a:schemeClr val="bg1"/>
              </a:solidFill>
              <a:latin typeface="Arial" panose="020B0604020202020204" pitchFamily="34" charset="0"/>
              <a:cs typeface="Arial" panose="020B0604020202020204" pitchFamily="34" charset="0"/>
            </a:endParaRPr>
          </a:p>
          <a:p>
            <a:r>
              <a:rPr lang="en-GB" sz="1800" b="1" dirty="0" smtClean="0">
                <a:solidFill>
                  <a:schemeClr val="bg1"/>
                </a:solidFill>
                <a:latin typeface="Arial" panose="020B0604020202020204" pitchFamily="34" charset="0"/>
                <a:cs typeface="Arial" panose="020B0604020202020204" pitchFamily="34" charset="0"/>
              </a:rPr>
              <a:t>stchristophers.org.uk</a:t>
            </a:r>
            <a:endParaRPr lang="en-GB" sz="1800" dirty="0" smtClean="0">
              <a:solidFill>
                <a:schemeClr val="bg1"/>
              </a:solidFill>
              <a:latin typeface="Arial" panose="020B0604020202020204" pitchFamily="34" charset="0"/>
              <a:cs typeface="Arial" panose="020B0604020202020204" pitchFamily="34" charset="0"/>
            </a:endParaRPr>
          </a:p>
          <a:p>
            <a:r>
              <a:rPr lang="en-GB" sz="1400" dirty="0" smtClean="0">
                <a:solidFill>
                  <a:schemeClr val="bg1"/>
                </a:solidFill>
                <a:latin typeface="Arial" panose="020B0604020202020204" pitchFamily="34" charset="0"/>
                <a:cs typeface="Arial" panose="020B0604020202020204" pitchFamily="34" charset="0"/>
              </a:rPr>
              <a:t> </a:t>
            </a:r>
          </a:p>
          <a:p>
            <a:r>
              <a:rPr lang="en-GB" sz="1400" dirty="0" smtClean="0">
                <a:solidFill>
                  <a:schemeClr val="bg1"/>
                </a:solidFill>
                <a:latin typeface="Arial" panose="020B0604020202020204" pitchFamily="34" charset="0"/>
                <a:cs typeface="Arial" panose="020B0604020202020204" pitchFamily="34" charset="0"/>
              </a:rPr>
              <a:t>St Christopher’s is registered charity number 210667</a:t>
            </a:r>
          </a:p>
          <a:p>
            <a:r>
              <a:rPr lang="en-GB" sz="1800" dirty="0" smtClean="0">
                <a:solidFill>
                  <a:schemeClr val="bg1"/>
                </a:solidFill>
                <a:latin typeface="Arial" panose="020B0604020202020204" pitchFamily="34" charset="0"/>
                <a:cs typeface="Arial" panose="020B0604020202020204" pitchFamily="34" charset="0"/>
              </a:rPr>
              <a:t> </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868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3"/>
          <p:cNvSpPr>
            <a:spLocks noGrp="1"/>
          </p:cNvSpPr>
          <p:nvPr>
            <p:ph type="sldNum" sz="quarter" idx="10"/>
          </p:nvPr>
        </p:nvSpPr>
        <p:spPr>
          <a:xfrm>
            <a:off x="8820150" y="6451600"/>
            <a:ext cx="323850" cy="252413"/>
          </a:xfrm>
          <a:prstGeom prst="rect">
            <a:avLst/>
          </a:prstGeom>
        </p:spPr>
        <p:txBody>
          <a:bodyPr/>
          <a:lstStyle>
            <a:lvl1pPr>
              <a:defRPr/>
            </a:lvl1pPr>
          </a:lstStyle>
          <a:p>
            <a:endParaRPr lang="en-GB" altLang="en-US" dirty="0"/>
          </a:p>
        </p:txBody>
      </p:sp>
    </p:spTree>
    <p:extLst>
      <p:ext uri="{BB962C8B-B14F-4D97-AF65-F5344CB8AC3E}">
        <p14:creationId xmlns:p14="http://schemas.microsoft.com/office/powerpoint/2010/main" val="10470890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A519B"/>
                </a:solidFill>
              </a:defRPr>
            </a:lvl1pPr>
          </a:lstStyle>
          <a:p>
            <a:r>
              <a:rPr lang="en-US" dirty="0" smtClean="0"/>
              <a:t>Title</a:t>
            </a:r>
            <a:endParaRPr lang="en-GB" dirty="0"/>
          </a:p>
        </p:txBody>
      </p:sp>
      <p:sp>
        <p:nvSpPr>
          <p:cNvPr id="3" name="Content Placeholder 2"/>
          <p:cNvSpPr>
            <a:spLocks noGrp="1"/>
          </p:cNvSpPr>
          <p:nvPr>
            <p:ph idx="1"/>
          </p:nvPr>
        </p:nvSpPr>
        <p:spPr>
          <a:xfrm>
            <a:off x="457200" y="1600200"/>
            <a:ext cx="8229600" cy="5069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4853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C07F7-BA7B-2A40-BAF6-2D8E9F7A5AB3}"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294542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DC07F7-BA7B-2A40-BAF6-2D8E9F7A5AB3}"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166655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DC07F7-BA7B-2A40-BAF6-2D8E9F7A5AB3}"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250889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DC07F7-BA7B-2A40-BAF6-2D8E9F7A5AB3}"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201471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C07F7-BA7B-2A40-BAF6-2D8E9F7A5AB3}"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403865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C07F7-BA7B-2A40-BAF6-2D8E9F7A5AB3}"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368876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C07F7-BA7B-2A40-BAF6-2D8E9F7A5AB3}"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BE799-9886-2043-ADD1-DEA37CEEF91E}" type="slidenum">
              <a:rPr lang="en-US" smtClean="0"/>
              <a:t>‹#›</a:t>
            </a:fld>
            <a:endParaRPr lang="en-US"/>
          </a:p>
        </p:txBody>
      </p:sp>
    </p:spTree>
    <p:extLst>
      <p:ext uri="{BB962C8B-B14F-4D97-AF65-F5344CB8AC3E}">
        <p14:creationId xmlns:p14="http://schemas.microsoft.com/office/powerpoint/2010/main" val="123736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32240" y="136130"/>
            <a:ext cx="2304256" cy="33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C07F7-BA7B-2A40-BAF6-2D8E9F7A5AB3}"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BE799-9886-2043-ADD1-DEA37CEEF91E}" type="slidenum">
              <a:rPr lang="en-US" smtClean="0"/>
              <a:t>‹#›</a:t>
            </a:fld>
            <a:endParaRPr lang="en-US"/>
          </a:p>
        </p:txBody>
      </p:sp>
    </p:spTree>
    <p:extLst>
      <p:ext uri="{BB962C8B-B14F-4D97-AF65-F5344CB8AC3E}">
        <p14:creationId xmlns:p14="http://schemas.microsoft.com/office/powerpoint/2010/main" val="2586060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H.Richardson@stchristophers.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Using your data </a:t>
            </a:r>
            <a:r>
              <a:rPr lang="en-GB" b="1" dirty="0" smtClean="0"/>
              <a:t>for service review, </a:t>
            </a:r>
            <a:r>
              <a:rPr lang="en-GB" b="1" dirty="0"/>
              <a:t>business intelligence and commissioning</a:t>
            </a:r>
            <a:r>
              <a:rPr lang="en-GB" dirty="0" smtClean="0">
                <a:effectLst/>
              </a:rPr>
              <a:t> </a:t>
            </a:r>
            <a:endParaRPr lang="en-US" dirty="0"/>
          </a:p>
        </p:txBody>
      </p:sp>
      <p:sp>
        <p:nvSpPr>
          <p:cNvPr id="3" name="Subtitle 2"/>
          <p:cNvSpPr>
            <a:spLocks noGrp="1"/>
          </p:cNvSpPr>
          <p:nvPr>
            <p:ph type="subTitle" idx="1"/>
          </p:nvPr>
        </p:nvSpPr>
        <p:spPr>
          <a:xfrm>
            <a:off x="107504" y="3658324"/>
            <a:ext cx="6400800" cy="576064"/>
          </a:xfrm>
        </p:spPr>
        <p:txBody>
          <a:bodyPr>
            <a:normAutofit lnSpcReduction="10000"/>
          </a:bodyPr>
          <a:lstStyle/>
          <a:p>
            <a:r>
              <a:rPr lang="en-US" dirty="0" smtClean="0"/>
              <a:t>Heather Richardson</a:t>
            </a:r>
          </a:p>
          <a:p>
            <a:endParaRPr lang="en-US" dirty="0"/>
          </a:p>
        </p:txBody>
      </p:sp>
    </p:spTree>
    <p:extLst>
      <p:ext uri="{BB962C8B-B14F-4D97-AF65-F5344CB8AC3E}">
        <p14:creationId xmlns:p14="http://schemas.microsoft.com/office/powerpoint/2010/main" val="1767452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460624" y="369888"/>
            <a:ext cx="3159125" cy="4202112"/>
          </a:xfrm>
          <a:prstGeom prst="cloudCallout">
            <a:avLst>
              <a:gd name="adj1" fmla="val -30510"/>
              <a:gd name="adj2" fmla="val 761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Are our services worth their  costs – to us and others?</a:t>
            </a:r>
            <a:endParaRPr lang="en-US" dirty="0"/>
          </a:p>
        </p:txBody>
      </p:sp>
    </p:spTree>
    <p:extLst>
      <p:ext uri="{BB962C8B-B14F-4D97-AF65-F5344CB8AC3E}">
        <p14:creationId xmlns:p14="http://schemas.microsoft.com/office/powerpoint/2010/main" val="115213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fontScale="90000"/>
          </a:bodyPr>
          <a:lstStyle/>
          <a:p>
            <a:r>
              <a:rPr lang="en-US" dirty="0" smtClean="0">
                <a:latin typeface="Calibri" charset="0"/>
                <a:ea typeface="MS PGothic" charset="0"/>
              </a:rPr>
              <a:t>We are expensive and our reach at population level is limited</a:t>
            </a:r>
            <a:endParaRPr lang="en-US" dirty="0">
              <a:latin typeface="Calibri" charset="0"/>
              <a:ea typeface="MS PGothic" charset="0"/>
            </a:endParaRPr>
          </a:p>
        </p:txBody>
      </p:sp>
      <p:sp>
        <p:nvSpPr>
          <p:cNvPr id="47106" name="Content Placeholder 1"/>
          <p:cNvSpPr>
            <a:spLocks noGrp="1"/>
          </p:cNvSpPr>
          <p:nvPr>
            <p:ph idx="1"/>
          </p:nvPr>
        </p:nvSpPr>
        <p:spPr>
          <a:xfrm>
            <a:off x="1235075" y="1812926"/>
            <a:ext cx="6638925" cy="4525963"/>
          </a:xfrm>
        </p:spPr>
        <p:txBody>
          <a:bodyPr>
            <a:normAutofit lnSpcReduction="10000"/>
          </a:bodyPr>
          <a:lstStyle/>
          <a:p>
            <a:r>
              <a:rPr lang="en-US" dirty="0" smtClean="0">
                <a:latin typeface="Calibri" charset="0"/>
                <a:ea typeface="MS PGothic" charset="0"/>
              </a:rPr>
              <a:t>Costs </a:t>
            </a:r>
            <a:r>
              <a:rPr lang="en-US" dirty="0">
                <a:latin typeface="Calibri" charset="0"/>
                <a:ea typeface="MS PGothic" charset="0"/>
              </a:rPr>
              <a:t>are in the region of £19m a </a:t>
            </a:r>
            <a:r>
              <a:rPr lang="en-US" dirty="0" smtClean="0">
                <a:latin typeface="Calibri" charset="0"/>
                <a:ea typeface="MS PGothic" charset="0"/>
              </a:rPr>
              <a:t>year</a:t>
            </a:r>
          </a:p>
          <a:p>
            <a:r>
              <a:rPr lang="en-US" dirty="0" smtClean="0">
                <a:latin typeface="Calibri" charset="0"/>
                <a:ea typeface="MS PGothic" charset="0"/>
              </a:rPr>
              <a:t>We rely heavily on voluntary giving to meet these costs (30% met from statutory services)</a:t>
            </a:r>
          </a:p>
          <a:p>
            <a:r>
              <a:rPr lang="en-US" dirty="0" smtClean="0">
                <a:latin typeface="Calibri" charset="0"/>
                <a:ea typeface="MS PGothic" charset="0"/>
              </a:rPr>
              <a:t>We spend just under £4m used to generate voluntary funding</a:t>
            </a:r>
          </a:p>
          <a:p>
            <a:r>
              <a:rPr lang="en-US" dirty="0" smtClean="0">
                <a:latin typeface="Calibri" charset="0"/>
                <a:ea typeface="MS PGothic" charset="0"/>
              </a:rPr>
              <a:t>Our </a:t>
            </a:r>
            <a:r>
              <a:rPr lang="en-US" dirty="0">
                <a:latin typeface="Calibri" charset="0"/>
                <a:ea typeface="MS PGothic" charset="0"/>
              </a:rPr>
              <a:t>community make a huge contribution </a:t>
            </a:r>
            <a:r>
              <a:rPr lang="en-US" dirty="0" smtClean="0">
                <a:latin typeface="Calibri" charset="0"/>
                <a:ea typeface="MS PGothic" charset="0"/>
              </a:rPr>
              <a:t>– over £30,000 a day!</a:t>
            </a:r>
            <a:endParaRPr lang="en-US" dirty="0">
              <a:latin typeface="Calibri" charset="0"/>
              <a:ea typeface="MS PGothic" charset="0"/>
            </a:endParaRPr>
          </a:p>
        </p:txBody>
      </p:sp>
    </p:spTree>
    <p:extLst>
      <p:ext uri="{BB962C8B-B14F-4D97-AF65-F5344CB8AC3E}">
        <p14:creationId xmlns:p14="http://schemas.microsoft.com/office/powerpoint/2010/main" val="123068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477"/>
            <a:ext cx="8229600" cy="1143000"/>
          </a:xfrm>
        </p:spPr>
        <p:txBody>
          <a:bodyPr>
            <a:normAutofit/>
          </a:bodyPr>
          <a:lstStyle/>
          <a:p>
            <a:r>
              <a:rPr lang="en-GB" sz="3600" dirty="0" smtClean="0"/>
              <a:t>Contributions to St Christopher’s Costs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79500"/>
            <a:ext cx="8542904" cy="557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49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normAutofit fontScale="90000"/>
          </a:bodyPr>
          <a:lstStyle/>
          <a:p>
            <a:r>
              <a:rPr lang="en-US" dirty="0" smtClean="0">
                <a:latin typeface="Calibri" charset="0"/>
                <a:ea typeface="MS PGothic" charset="0"/>
              </a:rPr>
              <a:t>Thinking about our beneficiaries and extent of reach (2015</a:t>
            </a:r>
            <a:r>
              <a:rPr lang="en-US" dirty="0">
                <a:latin typeface="Calibri" charset="0"/>
                <a:ea typeface="MS PGothic" charset="0"/>
              </a:rPr>
              <a:t>/</a:t>
            </a:r>
            <a:r>
              <a:rPr lang="en-US" dirty="0" smtClean="0">
                <a:latin typeface="Calibri" charset="0"/>
                <a:ea typeface="MS PGothic" charset="0"/>
              </a:rPr>
              <a:t>16)</a:t>
            </a:r>
            <a:endParaRPr lang="en-US" dirty="0">
              <a:latin typeface="Calibri" charset="0"/>
              <a:ea typeface="MS PGothic" charset="0"/>
            </a:endParaRPr>
          </a:p>
        </p:txBody>
      </p:sp>
      <p:sp>
        <p:nvSpPr>
          <p:cNvPr id="60418" name="Content Placeholder 2"/>
          <p:cNvSpPr>
            <a:spLocks noGrp="1"/>
          </p:cNvSpPr>
          <p:nvPr>
            <p:ph idx="1"/>
          </p:nvPr>
        </p:nvSpPr>
        <p:spPr>
          <a:xfrm>
            <a:off x="457200" y="1610032"/>
            <a:ext cx="8229600" cy="5069160"/>
          </a:xfrm>
        </p:spPr>
        <p:txBody>
          <a:bodyPr/>
          <a:lstStyle/>
          <a:p>
            <a:r>
              <a:rPr lang="en-US" sz="2400" dirty="0" smtClean="0">
                <a:latin typeface="Calibri" charset="0"/>
                <a:ea typeface="MS PGothic" charset="0"/>
              </a:rPr>
              <a:t>We are pleased to note increasing </a:t>
            </a:r>
            <a:r>
              <a:rPr lang="en-US" sz="2400" dirty="0" err="1" smtClean="0">
                <a:latin typeface="Calibri" charset="0"/>
                <a:ea typeface="MS PGothic" charset="0"/>
              </a:rPr>
              <a:t>nos</a:t>
            </a:r>
            <a:r>
              <a:rPr lang="en-US" sz="2400" dirty="0" smtClean="0">
                <a:latin typeface="Calibri" charset="0"/>
                <a:ea typeface="MS PGothic" charset="0"/>
              </a:rPr>
              <a:t> of people receiving our care: </a:t>
            </a:r>
          </a:p>
          <a:p>
            <a:pPr>
              <a:buFont typeface="Wingdings" panose="05000000000000000000" pitchFamily="2" charset="2"/>
              <a:buChar char="ü"/>
            </a:pPr>
            <a:r>
              <a:rPr lang="en-US" sz="2400" dirty="0" smtClean="0">
                <a:latin typeface="Calibri" charset="0"/>
                <a:ea typeface="MS PGothic" charset="0"/>
              </a:rPr>
              <a:t>3,426 </a:t>
            </a:r>
            <a:r>
              <a:rPr lang="en-US" sz="2400" dirty="0">
                <a:latin typeface="Calibri" charset="0"/>
                <a:ea typeface="MS PGothic" charset="0"/>
              </a:rPr>
              <a:t>–  </a:t>
            </a:r>
            <a:r>
              <a:rPr lang="en-US" sz="2400" dirty="0" smtClean="0">
                <a:latin typeface="Calibri" charset="0"/>
                <a:ea typeface="MS PGothic" charset="0"/>
              </a:rPr>
              <a:t>	Patients to whom we provided care</a:t>
            </a:r>
            <a:endParaRPr lang="en-US" sz="2400" dirty="0">
              <a:latin typeface="Calibri" charset="0"/>
              <a:ea typeface="MS PGothic" charset="0"/>
            </a:endParaRPr>
          </a:p>
          <a:p>
            <a:pPr>
              <a:buFont typeface="Wingdings" panose="05000000000000000000" pitchFamily="2" charset="2"/>
              <a:buChar char="ü"/>
            </a:pPr>
            <a:r>
              <a:rPr lang="en-US" sz="2400" dirty="0">
                <a:latin typeface="Calibri" charset="0"/>
                <a:ea typeface="MS PGothic" charset="0"/>
              </a:rPr>
              <a:t>1,233 – </a:t>
            </a:r>
            <a:r>
              <a:rPr lang="en-US" sz="2400" dirty="0" smtClean="0">
                <a:latin typeface="Calibri" charset="0"/>
                <a:ea typeface="MS PGothic" charset="0"/>
              </a:rPr>
              <a:t>	Adults </a:t>
            </a:r>
            <a:r>
              <a:rPr lang="en-US" sz="2400" dirty="0">
                <a:latin typeface="Calibri" charset="0"/>
                <a:ea typeface="MS PGothic" charset="0"/>
              </a:rPr>
              <a:t>who received bereavement support</a:t>
            </a:r>
          </a:p>
          <a:p>
            <a:pPr>
              <a:buFont typeface="Wingdings" panose="05000000000000000000" pitchFamily="2" charset="2"/>
              <a:buChar char="ü"/>
            </a:pPr>
            <a:r>
              <a:rPr lang="en-US" sz="2400" dirty="0">
                <a:latin typeface="Calibri" charset="0"/>
                <a:ea typeface="MS PGothic" charset="0"/>
              </a:rPr>
              <a:t>562 – </a:t>
            </a:r>
            <a:r>
              <a:rPr lang="en-US" sz="2400" dirty="0" smtClean="0">
                <a:latin typeface="Calibri" charset="0"/>
                <a:ea typeface="MS PGothic" charset="0"/>
              </a:rPr>
              <a:t>	</a:t>
            </a:r>
            <a:r>
              <a:rPr lang="en-US" sz="2400" dirty="0" err="1" smtClean="0">
                <a:latin typeface="Calibri" charset="0"/>
                <a:ea typeface="MS PGothic" charset="0"/>
              </a:rPr>
              <a:t>Carers</a:t>
            </a:r>
            <a:r>
              <a:rPr lang="en-US" sz="2400" dirty="0" smtClean="0">
                <a:latin typeface="Calibri" charset="0"/>
                <a:ea typeface="MS PGothic" charset="0"/>
              </a:rPr>
              <a:t> who </a:t>
            </a:r>
            <a:r>
              <a:rPr lang="en-US" sz="2400" dirty="0">
                <a:latin typeface="Calibri" charset="0"/>
                <a:ea typeface="MS PGothic" charset="0"/>
              </a:rPr>
              <a:t>received support from the hospice</a:t>
            </a:r>
          </a:p>
          <a:p>
            <a:pPr>
              <a:buFont typeface="Wingdings" panose="05000000000000000000" pitchFamily="2" charset="2"/>
              <a:buChar char="ü"/>
            </a:pPr>
            <a:r>
              <a:rPr lang="en-US" sz="2400" dirty="0">
                <a:latin typeface="Calibri" charset="0"/>
                <a:ea typeface="MS PGothic" charset="0"/>
              </a:rPr>
              <a:t>475 –  </a:t>
            </a:r>
            <a:r>
              <a:rPr lang="en-US" sz="2400" dirty="0" smtClean="0">
                <a:latin typeface="Calibri" charset="0"/>
                <a:ea typeface="MS PGothic" charset="0"/>
              </a:rPr>
              <a:t>	Children </a:t>
            </a:r>
            <a:r>
              <a:rPr lang="en-US" sz="2400" dirty="0">
                <a:latin typeface="Calibri" charset="0"/>
                <a:ea typeface="MS PGothic" charset="0"/>
              </a:rPr>
              <a:t>and families cared for by </a:t>
            </a:r>
            <a:r>
              <a:rPr lang="en-US" sz="2400" dirty="0" smtClean="0">
                <a:latin typeface="Calibri" charset="0"/>
                <a:ea typeface="MS PGothic" charset="0"/>
              </a:rPr>
              <a:t>Candle 			Bereavement Service </a:t>
            </a:r>
            <a:endParaRPr lang="en-US" sz="2400" dirty="0">
              <a:latin typeface="Calibri" charset="0"/>
              <a:ea typeface="MS PGothic" charset="0"/>
            </a:endParaRPr>
          </a:p>
          <a:p>
            <a:pPr>
              <a:buFont typeface="Wingdings" panose="05000000000000000000" pitchFamily="2" charset="2"/>
              <a:buChar char="ü"/>
            </a:pPr>
            <a:r>
              <a:rPr lang="en-US" sz="2400" dirty="0">
                <a:latin typeface="Calibri" charset="0"/>
                <a:ea typeface="MS PGothic" charset="0"/>
              </a:rPr>
              <a:t>336 – </a:t>
            </a:r>
            <a:r>
              <a:rPr lang="en-US" sz="2400" dirty="0" smtClean="0">
                <a:latin typeface="Calibri" charset="0"/>
                <a:ea typeface="MS PGothic" charset="0"/>
              </a:rPr>
              <a:t>	Personal </a:t>
            </a:r>
            <a:r>
              <a:rPr lang="en-US" sz="2400" dirty="0">
                <a:latin typeface="Calibri" charset="0"/>
                <a:ea typeface="MS PGothic" charset="0"/>
              </a:rPr>
              <a:t>care </a:t>
            </a:r>
            <a:r>
              <a:rPr lang="en-US" sz="2400" dirty="0" smtClean="0">
                <a:latin typeface="Calibri" charset="0"/>
                <a:ea typeface="MS PGothic" charset="0"/>
              </a:rPr>
              <a:t>clients</a:t>
            </a:r>
            <a:endParaRPr lang="en-US" sz="2400" dirty="0">
              <a:latin typeface="Calibri" charset="0"/>
              <a:ea typeface="MS PGothic" charset="0"/>
            </a:endParaRPr>
          </a:p>
          <a:p>
            <a:pPr marL="0" indent="0">
              <a:buNone/>
            </a:pPr>
            <a:endParaRPr lang="en-US" sz="2400" dirty="0" smtClean="0">
              <a:latin typeface="Calibri" charset="0"/>
              <a:ea typeface="MS PGothic" charset="0"/>
            </a:endParaRPr>
          </a:p>
          <a:p>
            <a:pPr marL="0" indent="0">
              <a:buNone/>
            </a:pPr>
            <a:r>
              <a:rPr lang="en-US" sz="2400" dirty="0" smtClean="0">
                <a:latin typeface="Calibri" charset="0"/>
                <a:ea typeface="MS PGothic" charset="0"/>
              </a:rPr>
              <a:t>But: when we look at the total no of deaths in the area (9600), we are only reaching a relatively small proportion</a:t>
            </a:r>
          </a:p>
        </p:txBody>
      </p:sp>
    </p:spTree>
    <p:extLst>
      <p:ext uri="{BB962C8B-B14F-4D97-AF65-F5344CB8AC3E}">
        <p14:creationId xmlns:p14="http://schemas.microsoft.com/office/powerpoint/2010/main" val="4059430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are expensive when we look at the cost per patient </a:t>
            </a:r>
            <a:endParaRPr lang="en-US" dirty="0"/>
          </a:p>
        </p:txBody>
      </p:sp>
      <p:sp>
        <p:nvSpPr>
          <p:cNvPr id="3" name="Content Placeholder 2"/>
          <p:cNvSpPr>
            <a:spLocks noGrp="1"/>
          </p:cNvSpPr>
          <p:nvPr>
            <p:ph idx="1"/>
          </p:nvPr>
        </p:nvSpPr>
        <p:spPr>
          <a:xfrm>
            <a:off x="457200" y="1612900"/>
            <a:ext cx="8229600" cy="4525963"/>
          </a:xfrm>
        </p:spPr>
        <p:txBody>
          <a:bodyPr/>
          <a:lstStyle/>
          <a:p>
            <a:r>
              <a:rPr lang="en-US" dirty="0" smtClean="0"/>
              <a:t>Around £360 a day for a bed (without overhead costs)</a:t>
            </a:r>
          </a:p>
          <a:p>
            <a:r>
              <a:rPr lang="en-US" dirty="0" smtClean="0"/>
              <a:t>Around £150 a week for community palliative care </a:t>
            </a:r>
          </a:p>
          <a:p>
            <a:r>
              <a:rPr lang="en-US" dirty="0" smtClean="0"/>
              <a:t>Around £100 per attendance in our Anniversary Centre</a:t>
            </a:r>
          </a:p>
          <a:p>
            <a:endParaRPr lang="en-US" dirty="0" smtClean="0"/>
          </a:p>
        </p:txBody>
      </p:sp>
      <p:sp>
        <p:nvSpPr>
          <p:cNvPr id="4" name="TextBox 3"/>
          <p:cNvSpPr txBox="1"/>
          <p:nvPr/>
        </p:nvSpPr>
        <p:spPr>
          <a:xfrm>
            <a:off x="2460625" y="4905375"/>
            <a:ext cx="5667375" cy="707886"/>
          </a:xfrm>
          <a:prstGeom prst="rect">
            <a:avLst/>
          </a:prstGeom>
          <a:noFill/>
        </p:spPr>
        <p:txBody>
          <a:bodyPr wrap="square" rtlCol="0">
            <a:spAutoFit/>
          </a:bodyPr>
          <a:lstStyle/>
          <a:p>
            <a:r>
              <a:rPr lang="en-US" sz="4000" b="1" dirty="0" smtClean="0">
                <a:solidFill>
                  <a:srgbClr val="FF0000"/>
                </a:solidFill>
              </a:rPr>
              <a:t>How do we justify them?</a:t>
            </a:r>
            <a:endParaRPr lang="en-US" sz="4000" b="1" dirty="0">
              <a:solidFill>
                <a:srgbClr val="FF0000"/>
              </a:solidFill>
            </a:endParaRPr>
          </a:p>
        </p:txBody>
      </p:sp>
    </p:spTree>
    <p:extLst>
      <p:ext uri="{BB962C8B-B14F-4D97-AF65-F5344CB8AC3E}">
        <p14:creationId xmlns:p14="http://schemas.microsoft.com/office/powerpoint/2010/main" val="8963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984500" y="623888"/>
            <a:ext cx="2825750" cy="4572000"/>
          </a:xfrm>
          <a:prstGeom prst="cloudCallout">
            <a:avLst>
              <a:gd name="adj1" fmla="val -28798"/>
              <a:gd name="adj2" fmla="val 70139"/>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How do we convey the value of what we do  to commissioners and others?</a:t>
            </a:r>
            <a:endParaRPr lang="en-US" dirty="0"/>
          </a:p>
        </p:txBody>
      </p:sp>
    </p:spTree>
    <p:extLst>
      <p:ext uri="{BB962C8B-B14F-4D97-AF65-F5344CB8AC3E}">
        <p14:creationId xmlns:p14="http://schemas.microsoft.com/office/powerpoint/2010/main" val="415752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solidFill>
                  <a:schemeClr val="accent1"/>
                </a:solidFill>
              </a:rPr>
              <a:t>We want to change our relationship with our commissioners </a:t>
            </a:r>
            <a:endParaRPr lang="en-US" dirty="0">
              <a:solidFill>
                <a:schemeClr val="accent1"/>
              </a:solidFill>
            </a:endParaRPr>
          </a:p>
        </p:txBody>
      </p:sp>
      <p:sp>
        <p:nvSpPr>
          <p:cNvPr id="3" name="Content Placeholder 2"/>
          <p:cNvSpPr>
            <a:spLocks noGrp="1"/>
          </p:cNvSpPr>
          <p:nvPr>
            <p:ph sz="half" idx="1"/>
          </p:nvPr>
        </p:nvSpPr>
        <p:spPr>
          <a:xfrm>
            <a:off x="457200" y="1600200"/>
            <a:ext cx="7416800" cy="4525963"/>
          </a:xfrm>
        </p:spPr>
        <p:txBody>
          <a:bodyPr>
            <a:normAutofit fontScale="85000" lnSpcReduction="10000"/>
          </a:bodyPr>
          <a:lstStyle/>
          <a:p>
            <a:r>
              <a:rPr lang="en-US" dirty="0" smtClean="0"/>
              <a:t>Our contract comprises historic currencies, some even outside our control</a:t>
            </a:r>
          </a:p>
          <a:p>
            <a:r>
              <a:rPr lang="en-US" dirty="0" smtClean="0"/>
              <a:t>We are reporting on all our services despite only receiving funding to the value of 30% of our costs</a:t>
            </a:r>
          </a:p>
          <a:p>
            <a:r>
              <a:rPr lang="en-US" dirty="0" smtClean="0"/>
              <a:t>We don’t consider our performance in relation to population needs, only what we have achieved in past years</a:t>
            </a:r>
          </a:p>
          <a:p>
            <a:r>
              <a:rPr lang="en-US" dirty="0" smtClean="0"/>
              <a:t>The quality improvements they require are often at odds with the gaps we identify in our provision</a:t>
            </a:r>
          </a:p>
          <a:p>
            <a:r>
              <a:rPr lang="en-US" dirty="0" smtClean="0"/>
              <a:t>We are concerned about implementing better ways of using our resources if it could mean we fail to meet our contractual requirements</a:t>
            </a:r>
          </a:p>
          <a:p>
            <a:endParaRPr lang="en-US" dirty="0" smtClean="0"/>
          </a:p>
          <a:p>
            <a:endParaRPr lang="en-US" dirty="0"/>
          </a:p>
        </p:txBody>
      </p:sp>
    </p:spTree>
    <p:extLst>
      <p:ext uri="{BB962C8B-B14F-4D97-AF65-F5344CB8AC3E}">
        <p14:creationId xmlns:p14="http://schemas.microsoft.com/office/powerpoint/2010/main" val="2638773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1"/>
                </a:solidFill>
              </a:rPr>
              <a:t>The new world to which we aspire..</a:t>
            </a:r>
            <a:endParaRPr lang="en-US" dirty="0">
              <a:solidFill>
                <a:schemeClr val="accent1"/>
              </a:solidFill>
            </a:endParaRPr>
          </a:p>
        </p:txBody>
      </p:sp>
      <p:sp>
        <p:nvSpPr>
          <p:cNvPr id="6" name="Chevron 5"/>
          <p:cNvSpPr/>
          <p:nvPr/>
        </p:nvSpPr>
        <p:spPr>
          <a:xfrm>
            <a:off x="-492125" y="2286000"/>
            <a:ext cx="3778250" cy="212725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A co-commissioning relationship</a:t>
            </a:r>
            <a:endParaRPr lang="en-US" dirty="0">
              <a:solidFill>
                <a:schemeClr val="tx1"/>
              </a:solidFill>
            </a:endParaRPr>
          </a:p>
        </p:txBody>
      </p:sp>
      <p:sp>
        <p:nvSpPr>
          <p:cNvPr id="8" name="Chevron 7"/>
          <p:cNvSpPr/>
          <p:nvPr/>
        </p:nvSpPr>
        <p:spPr>
          <a:xfrm>
            <a:off x="1397000" y="2286000"/>
            <a:ext cx="3778250" cy="212725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Focused on the needs of our shared population </a:t>
            </a:r>
            <a:endParaRPr lang="en-US" dirty="0">
              <a:solidFill>
                <a:schemeClr val="tx1"/>
              </a:solidFill>
            </a:endParaRPr>
          </a:p>
        </p:txBody>
      </p:sp>
      <p:sp>
        <p:nvSpPr>
          <p:cNvPr id="9" name="Chevron 8"/>
          <p:cNvSpPr/>
          <p:nvPr/>
        </p:nvSpPr>
        <p:spPr>
          <a:xfrm>
            <a:off x="3611562" y="2286000"/>
            <a:ext cx="3778250" cy="2127250"/>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tx1"/>
                </a:solidFill>
              </a:rPr>
              <a:t>Driving towards better outcomes for our beneficiaries</a:t>
            </a:r>
            <a:endParaRPr lang="en-US" dirty="0">
              <a:solidFill>
                <a:schemeClr val="tx1"/>
              </a:solidFill>
            </a:endParaRPr>
          </a:p>
        </p:txBody>
      </p:sp>
      <p:sp>
        <p:nvSpPr>
          <p:cNvPr id="10" name="Chevron 9"/>
          <p:cNvSpPr/>
          <p:nvPr/>
        </p:nvSpPr>
        <p:spPr>
          <a:xfrm>
            <a:off x="5770562" y="2286000"/>
            <a:ext cx="3373438" cy="212725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rPr>
              <a:t>Reflected in the currencies of our contract and any CQUINs</a:t>
            </a:r>
            <a:endParaRPr lang="en-US" dirty="0">
              <a:solidFill>
                <a:schemeClr val="tx1"/>
              </a:solidFill>
            </a:endParaRPr>
          </a:p>
        </p:txBody>
      </p:sp>
    </p:spTree>
    <p:extLst>
      <p:ext uri="{BB962C8B-B14F-4D97-AF65-F5344CB8AC3E}">
        <p14:creationId xmlns:p14="http://schemas.microsoft.com/office/powerpoint/2010/main" val="14981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857625" y="385763"/>
            <a:ext cx="2317750" cy="4968875"/>
          </a:xfrm>
          <a:prstGeom prst="cloudCallout">
            <a:avLst>
              <a:gd name="adj1" fmla="val -49591"/>
              <a:gd name="adj2" fmla="val 5834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Where do we best allocate our resources to achieve best outcomes at smallest cost?</a:t>
            </a:r>
            <a:endParaRPr lang="en-US" dirty="0"/>
          </a:p>
        </p:txBody>
      </p:sp>
    </p:spTree>
    <p:extLst>
      <p:ext uri="{BB962C8B-B14F-4D97-AF65-F5344CB8AC3E}">
        <p14:creationId xmlns:p14="http://schemas.microsoft.com/office/powerpoint/2010/main" val="239644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our cost effectiveness</a:t>
            </a:r>
            <a:endParaRPr lang="en-US" dirty="0"/>
          </a:p>
        </p:txBody>
      </p:sp>
      <p:sp>
        <p:nvSpPr>
          <p:cNvPr id="3" name="Content Placeholder 2"/>
          <p:cNvSpPr>
            <a:spLocks noGrp="1"/>
          </p:cNvSpPr>
          <p:nvPr>
            <p:ph idx="1"/>
          </p:nvPr>
        </p:nvSpPr>
        <p:spPr/>
        <p:txBody>
          <a:bodyPr>
            <a:normAutofit/>
          </a:bodyPr>
          <a:lstStyle/>
          <a:p>
            <a:r>
              <a:rPr lang="en-US" dirty="0" smtClean="0"/>
              <a:t>We provide a broad range of services with a variety of inputs in terms of staff, skills and other resources</a:t>
            </a:r>
          </a:p>
          <a:p>
            <a:pPr lvl="1"/>
            <a:r>
              <a:rPr lang="en-US" dirty="0" smtClean="0"/>
              <a:t>How similar or different are the needs of people using the different services?</a:t>
            </a:r>
          </a:p>
          <a:p>
            <a:pPr lvl="1"/>
            <a:r>
              <a:rPr lang="en-US" dirty="0" smtClean="0"/>
              <a:t>Are similar services producing the same outcomes?</a:t>
            </a:r>
          </a:p>
          <a:p>
            <a:pPr lvl="1"/>
            <a:r>
              <a:rPr lang="en-US" dirty="0" smtClean="0"/>
              <a:t>When patients are transferred between services, or new services made available, does this improve their outcomes?</a:t>
            </a:r>
            <a:endParaRPr lang="en-US" dirty="0"/>
          </a:p>
        </p:txBody>
      </p:sp>
    </p:spTree>
    <p:extLst>
      <p:ext uri="{BB962C8B-B14F-4D97-AF65-F5344CB8AC3E}">
        <p14:creationId xmlns:p14="http://schemas.microsoft.com/office/powerpoint/2010/main" val="459252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idx="1"/>
          </p:nvPr>
        </p:nvSpPr>
        <p:spPr/>
        <p:txBody>
          <a:bodyPr/>
          <a:lstStyle/>
          <a:p>
            <a:pPr marL="0" indent="0">
              <a:buNone/>
            </a:pPr>
            <a:r>
              <a:rPr lang="en-US" dirty="0" smtClean="0"/>
              <a:t>Thanks to CSI for opportunity to be part of OACC</a:t>
            </a:r>
          </a:p>
          <a:p>
            <a:pPr marL="0" indent="0">
              <a:buNone/>
            </a:pPr>
            <a:r>
              <a:rPr lang="en-US" dirty="0" smtClean="0"/>
              <a:t>Thanks to </a:t>
            </a:r>
            <a:r>
              <a:rPr lang="en-US" dirty="0" err="1" smtClean="0"/>
              <a:t>Fliss</a:t>
            </a:r>
            <a:r>
              <a:rPr lang="en-US" dirty="0" smtClean="0"/>
              <a:t> </a:t>
            </a:r>
            <a:r>
              <a:rPr lang="en-US" dirty="0" err="1" smtClean="0"/>
              <a:t>Murtagh</a:t>
            </a:r>
            <a:r>
              <a:rPr lang="en-US" dirty="0" smtClean="0"/>
              <a:t> for wisdom in understanding its meaning</a:t>
            </a:r>
          </a:p>
          <a:p>
            <a:pPr marL="0" indent="0">
              <a:buNone/>
            </a:pPr>
            <a:r>
              <a:rPr lang="en-US" dirty="0" smtClean="0"/>
              <a:t>Thanks to Joanna Davies for work on our data and some of the slides in this pack today</a:t>
            </a:r>
            <a:endParaRPr lang="en-US" dirty="0"/>
          </a:p>
        </p:txBody>
      </p:sp>
    </p:spTree>
    <p:extLst>
      <p:ext uri="{BB962C8B-B14F-4D97-AF65-F5344CB8AC3E}">
        <p14:creationId xmlns:p14="http://schemas.microsoft.com/office/powerpoint/2010/main" val="2616954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606"/>
            <a:ext cx="8229600" cy="1143000"/>
          </a:xfrm>
        </p:spPr>
        <p:txBody>
          <a:bodyPr>
            <a:normAutofit fontScale="90000"/>
          </a:bodyPr>
          <a:lstStyle/>
          <a:p>
            <a:r>
              <a:rPr lang="en-US" dirty="0" smtClean="0">
                <a:solidFill>
                  <a:schemeClr val="accent1"/>
                </a:solidFill>
              </a:rPr>
              <a:t>So how can outcome measures help us with these dilemmas?</a:t>
            </a:r>
            <a:endParaRPr lang="en-US" dirty="0">
              <a:solidFill>
                <a:schemeClr val="accent1"/>
              </a:solidFill>
            </a:endParaRPr>
          </a:p>
        </p:txBody>
      </p:sp>
      <p:pic>
        <p:nvPicPr>
          <p:cNvPr id="4" name="Picture 3" descr="Screen shot 2016-10-01 at 18.03.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80707"/>
            <a:ext cx="3730625" cy="923129"/>
          </a:xfrm>
          <a:prstGeom prst="rect">
            <a:avLst/>
          </a:prstGeom>
        </p:spPr>
      </p:pic>
      <p:pic>
        <p:nvPicPr>
          <p:cNvPr id="5" name="Picture 4" descr="Screen shot 2016-10-01 at 18.02.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25" y="1838325"/>
            <a:ext cx="2451100" cy="1879600"/>
          </a:xfrm>
          <a:prstGeom prst="rect">
            <a:avLst/>
          </a:prstGeom>
        </p:spPr>
      </p:pic>
      <p:sp>
        <p:nvSpPr>
          <p:cNvPr id="6" name="Right Arrow 5"/>
          <p:cNvSpPr/>
          <p:nvPr/>
        </p:nvSpPr>
        <p:spPr>
          <a:xfrm>
            <a:off x="3968750" y="2524125"/>
            <a:ext cx="1936750" cy="1603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Assisting with</a:t>
            </a:r>
            <a:endParaRPr lang="en-US" dirty="0"/>
          </a:p>
        </p:txBody>
      </p:sp>
      <p:pic>
        <p:nvPicPr>
          <p:cNvPr id="1026" name="Picture 2" descr="http://2012books.lardbucket.org/books/an-introduction-to-business-v2.0/section_13/4b809d8264ce438740c0fdf3598069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321" y="2541354"/>
            <a:ext cx="2257631" cy="156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90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accent1"/>
                </a:solidFill>
              </a:rPr>
              <a:t>Two sets of OACC data  </a:t>
            </a:r>
            <a:endParaRPr lang="en-GB" dirty="0">
              <a:solidFill>
                <a:schemeClr val="accent1"/>
              </a:solidFill>
            </a:endParaRPr>
          </a:p>
        </p:txBody>
      </p:sp>
      <p:sp>
        <p:nvSpPr>
          <p:cNvPr id="4" name="Content Placeholder 3"/>
          <p:cNvSpPr>
            <a:spLocks noGrp="1"/>
          </p:cNvSpPr>
          <p:nvPr>
            <p:ph sz="half" idx="1"/>
          </p:nvPr>
        </p:nvSpPr>
        <p:spPr/>
        <p:txBody>
          <a:bodyPr/>
          <a:lstStyle/>
          <a:p>
            <a:r>
              <a:rPr lang="en-GB" sz="3000" dirty="0" smtClean="0"/>
              <a:t>	</a:t>
            </a:r>
            <a:r>
              <a:rPr lang="en-GB" dirty="0" smtClean="0"/>
              <a:t>Data collected between Jan and May 2015 </a:t>
            </a:r>
          </a:p>
          <a:p>
            <a:pPr lvl="1"/>
            <a:r>
              <a:rPr lang="en-GB" sz="2400" dirty="0" smtClean="0"/>
              <a:t>Around 850 patients</a:t>
            </a:r>
            <a:endParaRPr lang="en-GB" sz="2400" dirty="0"/>
          </a:p>
        </p:txBody>
      </p:sp>
      <p:sp>
        <p:nvSpPr>
          <p:cNvPr id="5" name="Content Placeholder 4"/>
          <p:cNvSpPr>
            <a:spLocks noGrp="1"/>
          </p:cNvSpPr>
          <p:nvPr>
            <p:ph sz="half" idx="2"/>
          </p:nvPr>
        </p:nvSpPr>
        <p:spPr/>
        <p:txBody>
          <a:bodyPr/>
          <a:lstStyle/>
          <a:p>
            <a:r>
              <a:rPr lang="en-US" dirty="0" smtClean="0"/>
              <a:t>Data collected between Jan and July 2016</a:t>
            </a:r>
          </a:p>
          <a:p>
            <a:pPr lvl="1"/>
            <a:r>
              <a:rPr lang="en-GB" dirty="0" smtClean="0"/>
              <a:t>2,465 patients</a:t>
            </a:r>
          </a:p>
          <a:p>
            <a:pPr lvl="1"/>
            <a:r>
              <a:rPr lang="en-GB" sz="2000" dirty="0" smtClean="0"/>
              <a:t>3,023 </a:t>
            </a:r>
            <a:r>
              <a:rPr lang="en-GB" dirty="0" smtClean="0"/>
              <a:t>spells of care</a:t>
            </a:r>
          </a:p>
          <a:p>
            <a:pPr lvl="1"/>
            <a:r>
              <a:rPr lang="en-GB" dirty="0" smtClean="0"/>
              <a:t>4,915 Phases of illness</a:t>
            </a:r>
          </a:p>
          <a:p>
            <a:pPr lvl="1"/>
            <a:endParaRPr lang="en-GB" dirty="0" smtClean="0"/>
          </a:p>
          <a:p>
            <a:pPr lvl="1"/>
            <a:endParaRPr lang="en-GB" dirty="0" smtClean="0"/>
          </a:p>
          <a:p>
            <a:pPr lvl="1"/>
            <a:endParaRPr lang="en-US" dirty="0"/>
          </a:p>
        </p:txBody>
      </p:sp>
      <p:sp>
        <p:nvSpPr>
          <p:cNvPr id="3" name="Slide Number Placeholder 2"/>
          <p:cNvSpPr>
            <a:spLocks noGrp="1"/>
          </p:cNvSpPr>
          <p:nvPr>
            <p:ph type="sldNum" sz="quarter" idx="12"/>
          </p:nvPr>
        </p:nvSpPr>
        <p:spPr/>
        <p:txBody>
          <a:bodyPr/>
          <a:lstStyle/>
          <a:p>
            <a:endParaRPr lang="en-GB" altLang="en-US" dirty="0"/>
          </a:p>
        </p:txBody>
      </p:sp>
    </p:spTree>
    <p:extLst>
      <p:ext uri="{BB962C8B-B14F-4D97-AF65-F5344CB8AC3E}">
        <p14:creationId xmlns:p14="http://schemas.microsoft.com/office/powerpoint/2010/main" val="3463189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37332"/>
            <a:ext cx="7272338" cy="647700"/>
          </a:xfrm>
        </p:spPr>
        <p:txBody>
          <a:bodyPr>
            <a:normAutofit fontScale="90000"/>
          </a:bodyPr>
          <a:lstStyle/>
          <a:p>
            <a:r>
              <a:rPr lang="en-GB" dirty="0" smtClean="0"/>
              <a:t>What are we measuring?</a:t>
            </a:r>
            <a:endParaRPr lang="en-GB" dirty="0"/>
          </a:p>
        </p:txBody>
      </p:sp>
      <p:sp>
        <p:nvSpPr>
          <p:cNvPr id="4" name="Content Placeholder 3"/>
          <p:cNvSpPr>
            <a:spLocks noGrp="1"/>
          </p:cNvSpPr>
          <p:nvPr>
            <p:ph idx="1"/>
          </p:nvPr>
        </p:nvSpPr>
        <p:spPr>
          <a:xfrm>
            <a:off x="827584" y="1538114"/>
            <a:ext cx="7272858" cy="3167881"/>
          </a:xfrm>
        </p:spPr>
        <p:txBody>
          <a:bodyPr>
            <a:normAutofit fontScale="62500" lnSpcReduction="20000"/>
          </a:bodyPr>
          <a:lstStyle/>
          <a:p>
            <a:r>
              <a:rPr lang="en-GB" b="1" dirty="0" smtClean="0"/>
              <a:t>Phase of Illness </a:t>
            </a:r>
            <a:r>
              <a:rPr lang="en-GB" dirty="0" smtClean="0"/>
              <a:t>– more about this in the following slides</a:t>
            </a:r>
          </a:p>
          <a:p>
            <a:r>
              <a:rPr lang="en-GB" b="1" dirty="0" err="1" smtClean="0"/>
              <a:t>AKPS</a:t>
            </a:r>
            <a:r>
              <a:rPr lang="en-GB" b="1" dirty="0" smtClean="0"/>
              <a:t>: </a:t>
            </a:r>
            <a:r>
              <a:rPr lang="en-GB" dirty="0" smtClean="0"/>
              <a:t>measure of functional status; 0-deceased to 100 best possible function</a:t>
            </a:r>
          </a:p>
          <a:p>
            <a:r>
              <a:rPr lang="en-GB" b="1" dirty="0" smtClean="0"/>
              <a:t>IPOS: </a:t>
            </a:r>
            <a:r>
              <a:rPr lang="en-GB" dirty="0" smtClean="0"/>
              <a:t>17 items, common symptoms &amp; problems in palliative population, 5 point scale, 0 absent to 4 overwhelming</a:t>
            </a:r>
          </a:p>
          <a:p>
            <a:r>
              <a:rPr lang="en-GB" b="1" dirty="0" err="1" smtClean="0">
                <a:solidFill>
                  <a:schemeClr val="bg1">
                    <a:lumMod val="65000"/>
                  </a:schemeClr>
                </a:solidFill>
              </a:rPr>
              <a:t>Barthel</a:t>
            </a:r>
            <a:r>
              <a:rPr lang="en-GB" b="1" dirty="0" smtClean="0">
                <a:solidFill>
                  <a:schemeClr val="bg1">
                    <a:lumMod val="65000"/>
                  </a:schemeClr>
                </a:solidFill>
              </a:rPr>
              <a:t>: </a:t>
            </a:r>
            <a:r>
              <a:rPr lang="en-GB" dirty="0" smtClean="0">
                <a:solidFill>
                  <a:schemeClr val="bg1">
                    <a:lumMod val="65000"/>
                  </a:schemeClr>
                </a:solidFill>
              </a:rPr>
              <a:t>measure of function on main Activities of Daily Living</a:t>
            </a:r>
          </a:p>
          <a:p>
            <a:r>
              <a:rPr lang="en-GB" b="1" dirty="0" smtClean="0">
                <a:solidFill>
                  <a:schemeClr val="bg1">
                    <a:lumMod val="65000"/>
                  </a:schemeClr>
                </a:solidFill>
              </a:rPr>
              <a:t>Views on Care (</a:t>
            </a:r>
            <a:r>
              <a:rPr lang="en-GB" b="1" dirty="0" err="1" smtClean="0">
                <a:solidFill>
                  <a:schemeClr val="bg1">
                    <a:lumMod val="65000"/>
                  </a:schemeClr>
                </a:solidFill>
              </a:rPr>
              <a:t>VoC</a:t>
            </a:r>
            <a:r>
              <a:rPr lang="en-GB" b="1" dirty="0" smtClean="0">
                <a:solidFill>
                  <a:schemeClr val="bg1">
                    <a:lumMod val="65000"/>
                  </a:schemeClr>
                </a:solidFill>
              </a:rPr>
              <a:t>): </a:t>
            </a:r>
            <a:r>
              <a:rPr lang="en-GB" dirty="0" smtClean="0">
                <a:solidFill>
                  <a:schemeClr val="bg1">
                    <a:lumMod val="65000"/>
                  </a:schemeClr>
                </a:solidFill>
              </a:rPr>
              <a:t>4 questions about </a:t>
            </a:r>
            <a:r>
              <a:rPr lang="en-GB" dirty="0" err="1" smtClean="0">
                <a:solidFill>
                  <a:schemeClr val="bg1">
                    <a:lumMod val="65000"/>
                  </a:schemeClr>
                </a:solidFill>
              </a:rPr>
              <a:t>QoL</a:t>
            </a:r>
            <a:r>
              <a:rPr lang="en-GB" dirty="0">
                <a:solidFill>
                  <a:schemeClr val="bg1">
                    <a:lumMod val="65000"/>
                  </a:schemeClr>
                </a:solidFill>
              </a:rPr>
              <a:t> </a:t>
            </a:r>
            <a:r>
              <a:rPr lang="en-GB" dirty="0" smtClean="0">
                <a:solidFill>
                  <a:schemeClr val="bg1">
                    <a:lumMod val="65000"/>
                  </a:schemeClr>
                </a:solidFill>
              </a:rPr>
              <a:t>and service  </a:t>
            </a:r>
          </a:p>
          <a:p>
            <a:r>
              <a:rPr lang="en-GB" b="1" dirty="0" err="1" smtClean="0">
                <a:solidFill>
                  <a:schemeClr val="bg1">
                    <a:lumMod val="65000"/>
                  </a:schemeClr>
                </a:solidFill>
              </a:rPr>
              <a:t>Zarit</a:t>
            </a:r>
            <a:r>
              <a:rPr lang="en-GB" b="1" dirty="0" smtClean="0">
                <a:solidFill>
                  <a:schemeClr val="bg1">
                    <a:lumMod val="65000"/>
                  </a:schemeClr>
                </a:solidFill>
              </a:rPr>
              <a:t> Carer interview: </a:t>
            </a:r>
            <a:r>
              <a:rPr lang="en-GB" dirty="0" smtClean="0">
                <a:solidFill>
                  <a:schemeClr val="bg1">
                    <a:lumMod val="65000"/>
                  </a:schemeClr>
                </a:solidFill>
              </a:rPr>
              <a:t>6 questions for carers</a:t>
            </a:r>
          </a:p>
          <a:p>
            <a:endParaRPr lang="en-GB" dirty="0" smtClean="0"/>
          </a:p>
          <a:p>
            <a:endParaRPr lang="en-GB" dirty="0"/>
          </a:p>
        </p:txBody>
      </p:sp>
    </p:spTree>
    <p:extLst>
      <p:ext uri="{BB962C8B-B14F-4D97-AF65-F5344CB8AC3E}">
        <p14:creationId xmlns:p14="http://schemas.microsoft.com/office/powerpoint/2010/main" val="1179165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the product…</a:t>
            </a:r>
            <a:endParaRPr lang="en-US" dirty="0"/>
          </a:p>
        </p:txBody>
      </p:sp>
      <p:sp>
        <p:nvSpPr>
          <p:cNvPr id="3" name="Content Placeholder 2"/>
          <p:cNvSpPr>
            <a:spLocks noGrp="1"/>
          </p:cNvSpPr>
          <p:nvPr>
            <p:ph idx="1"/>
          </p:nvPr>
        </p:nvSpPr>
        <p:spPr/>
        <p:txBody>
          <a:bodyPr/>
          <a:lstStyle/>
          <a:p>
            <a:r>
              <a:rPr lang="en-US" dirty="0" smtClean="0"/>
              <a:t>Thinking about the severity of their symptoms</a:t>
            </a:r>
          </a:p>
          <a:p>
            <a:r>
              <a:rPr lang="en-US" dirty="0" smtClean="0"/>
              <a:t>Considering other problems that must be addressed</a:t>
            </a:r>
            <a:endParaRPr lang="en-US" dirty="0"/>
          </a:p>
        </p:txBody>
      </p:sp>
    </p:spTree>
    <p:extLst>
      <p:ext uri="{BB962C8B-B14F-4D97-AF65-F5344CB8AC3E}">
        <p14:creationId xmlns:p14="http://schemas.microsoft.com/office/powerpoint/2010/main" val="140399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26" y="263341"/>
            <a:ext cx="9166479" cy="4947488"/>
          </a:xfrm>
          <a:prstGeom prst="rect">
            <a:avLst/>
          </a:prstGeom>
        </p:spPr>
      </p:pic>
      <p:sp>
        <p:nvSpPr>
          <p:cNvPr id="6" name="TextBox 2"/>
          <p:cNvSpPr txBox="1"/>
          <p:nvPr/>
        </p:nvSpPr>
        <p:spPr>
          <a:xfrm>
            <a:off x="179512" y="5451189"/>
            <a:ext cx="7402881" cy="129017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2000" dirty="0" smtClean="0"/>
              <a:t>What about severity of symptoms? Looking here at IPOS Pain scores 3 (purple) &amp; 4 (light blue):</a:t>
            </a:r>
          </a:p>
          <a:p>
            <a:r>
              <a:rPr lang="en-GB" sz="2000" dirty="0"/>
              <a:t>	</a:t>
            </a:r>
            <a:r>
              <a:rPr lang="en-GB" sz="2000" b="1" dirty="0" smtClean="0"/>
              <a:t>All teams have patients with severe/overwhelming pain 	despite the variations in phase and functional status 	</a:t>
            </a:r>
            <a:endParaRPr lang="en-GB" sz="2000" b="1" dirty="0">
              <a:solidFill>
                <a:schemeClr val="tx1"/>
              </a:solidFill>
            </a:endParaRPr>
          </a:p>
        </p:txBody>
      </p:sp>
    </p:spTree>
    <p:extLst>
      <p:ext uri="{BB962C8B-B14F-4D97-AF65-F5344CB8AC3E}">
        <p14:creationId xmlns:p14="http://schemas.microsoft.com/office/powerpoint/2010/main" val="1233227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68541"/>
            <a:ext cx="9144000" cy="4363023"/>
          </a:xfrm>
          <a:prstGeom prst="rect">
            <a:avLst/>
          </a:prstGeom>
        </p:spPr>
      </p:pic>
      <p:sp>
        <p:nvSpPr>
          <p:cNvPr id="6" name="TextBox 2"/>
          <p:cNvSpPr txBox="1"/>
          <p:nvPr/>
        </p:nvSpPr>
        <p:spPr>
          <a:xfrm>
            <a:off x="0" y="4359062"/>
            <a:ext cx="9006214" cy="249893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2000" dirty="0"/>
              <a:t>H</a:t>
            </a:r>
            <a:r>
              <a:rPr lang="en-GB" sz="2000" dirty="0" smtClean="0"/>
              <a:t>ere are the IPOS SOB scores, grouped by Phase of Illness:</a:t>
            </a:r>
          </a:p>
          <a:p>
            <a:pPr marL="342900" indent="-342900">
              <a:buFont typeface="Arial" panose="020B0604020202020204" pitchFamily="34" charset="0"/>
              <a:buChar char="•"/>
            </a:pPr>
            <a:r>
              <a:rPr lang="en-GB" sz="2000" b="1" dirty="0" smtClean="0"/>
              <a:t>Severe or overwhelming breathlessness occurs across the Phases: in the unstable group 19%, deteriorating (15%), and dying (20%), even the stable group have 12% severe or overwhelming</a:t>
            </a:r>
            <a:r>
              <a:rPr lang="en-GB" sz="2000" b="1" dirty="0"/>
              <a:t>	</a:t>
            </a:r>
            <a:endParaRPr lang="en-GB" sz="2000" b="1" dirty="0" smtClean="0"/>
          </a:p>
          <a:p>
            <a:pPr marL="342900" indent="-342900">
              <a:buFont typeface="Arial" panose="020B0604020202020204" pitchFamily="34" charset="0"/>
              <a:buChar char="•"/>
            </a:pPr>
            <a:r>
              <a:rPr lang="en-GB" sz="2000" b="1" dirty="0" smtClean="0"/>
              <a:t>Moderate/severe/overwhelming SOB problematic in the </a:t>
            </a:r>
          </a:p>
          <a:p>
            <a:r>
              <a:rPr lang="en-GB" sz="2000" b="1" dirty="0"/>
              <a:t>	</a:t>
            </a:r>
            <a:r>
              <a:rPr lang="en-GB" sz="2000" b="1" dirty="0" smtClean="0"/>
              <a:t>Dying phase (35%) </a:t>
            </a:r>
            <a:r>
              <a:rPr lang="en-GB" sz="2000" dirty="0" smtClean="0"/>
              <a:t>- although small numbers here</a:t>
            </a:r>
            <a:r>
              <a:rPr lang="en-GB" sz="2000" b="1" dirty="0" smtClean="0"/>
              <a:t>	</a:t>
            </a:r>
            <a:endParaRPr lang="en-GB" sz="2000" b="1" dirty="0">
              <a:solidFill>
                <a:schemeClr val="tx1"/>
              </a:solidFill>
            </a:endParaRPr>
          </a:p>
        </p:txBody>
      </p:sp>
      <p:sp>
        <p:nvSpPr>
          <p:cNvPr id="4" name="TextBox 3"/>
          <p:cNvSpPr txBox="1"/>
          <p:nvPr/>
        </p:nvSpPr>
        <p:spPr>
          <a:xfrm>
            <a:off x="179512" y="44624"/>
            <a:ext cx="1512168"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Community patients</a:t>
            </a:r>
            <a:endParaRPr lang="en-US" dirty="0"/>
          </a:p>
        </p:txBody>
      </p:sp>
    </p:spTree>
    <p:extLst>
      <p:ext uri="{BB962C8B-B14F-4D97-AF65-F5344CB8AC3E}">
        <p14:creationId xmlns:p14="http://schemas.microsoft.com/office/powerpoint/2010/main" val="1741632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63" y="693068"/>
            <a:ext cx="7272338" cy="647700"/>
          </a:xfrm>
        </p:spPr>
        <p:txBody>
          <a:bodyPr>
            <a:normAutofit fontScale="90000"/>
          </a:bodyPr>
          <a:lstStyle/>
          <a:p>
            <a:r>
              <a:rPr lang="en-GB" sz="2800" dirty="0" smtClean="0"/>
              <a:t>Phase of illness by Phase number within spell - inpatients</a:t>
            </a:r>
            <a:endParaRPr lang="en-GB" sz="2800" dirty="0"/>
          </a:p>
        </p:txBody>
      </p:sp>
      <p:sp>
        <p:nvSpPr>
          <p:cNvPr id="3" name="Slide Number Placeholder 2"/>
          <p:cNvSpPr>
            <a:spLocks noGrp="1"/>
          </p:cNvSpPr>
          <p:nvPr>
            <p:ph type="sldNum" sz="quarter" idx="10"/>
          </p:nvPr>
        </p:nvSpPr>
        <p:spPr/>
        <p:txBody>
          <a:bodyPr/>
          <a:lstStyle/>
          <a:p>
            <a:endParaRPr lang="en-GB" altLang="en-US" dirty="0"/>
          </a:p>
        </p:txBody>
      </p:sp>
      <p:pic>
        <p:nvPicPr>
          <p:cNvPr id="4" name="Picture 3"/>
          <p:cNvPicPr>
            <a:picLocks noChangeAspect="1"/>
          </p:cNvPicPr>
          <p:nvPr/>
        </p:nvPicPr>
        <p:blipFill>
          <a:blip r:embed="rId3"/>
          <a:stretch>
            <a:fillRect/>
          </a:stretch>
        </p:blipFill>
        <p:spPr>
          <a:xfrm>
            <a:off x="1547664" y="1522239"/>
            <a:ext cx="5544616" cy="4059621"/>
          </a:xfrm>
          <a:prstGeom prst="rect">
            <a:avLst/>
          </a:prstGeom>
        </p:spPr>
      </p:pic>
    </p:spTree>
    <p:extLst>
      <p:ext uri="{BB962C8B-B14F-4D97-AF65-F5344CB8AC3E}">
        <p14:creationId xmlns:p14="http://schemas.microsoft.com/office/powerpoint/2010/main" val="1853754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9052"/>
            <a:ext cx="7272338" cy="647700"/>
          </a:xfrm>
        </p:spPr>
        <p:txBody>
          <a:bodyPr/>
          <a:lstStyle/>
          <a:p>
            <a:r>
              <a:rPr lang="en-GB" sz="3200" dirty="0" smtClean="0"/>
              <a:t>Phase and </a:t>
            </a:r>
            <a:r>
              <a:rPr lang="en-GB" sz="3200" dirty="0" err="1" smtClean="0"/>
              <a:t>AKPS</a:t>
            </a:r>
            <a:endParaRPr lang="en-GB" sz="3200" dirty="0"/>
          </a:p>
        </p:txBody>
      </p:sp>
      <p:sp>
        <p:nvSpPr>
          <p:cNvPr id="3" name="Slide Number Placeholder 2"/>
          <p:cNvSpPr>
            <a:spLocks noGrp="1"/>
          </p:cNvSpPr>
          <p:nvPr>
            <p:ph type="sldNum" sz="quarter" idx="10"/>
          </p:nvPr>
        </p:nvSpPr>
        <p:spPr/>
        <p:txBody>
          <a:bodyPr/>
          <a:lstStyle/>
          <a:p>
            <a:endParaRPr lang="en-GB" altLang="en-US" dirty="0"/>
          </a:p>
        </p:txBody>
      </p:sp>
      <p:pic>
        <p:nvPicPr>
          <p:cNvPr id="5" name="Picture 4"/>
          <p:cNvPicPr>
            <a:picLocks noChangeAspect="1"/>
          </p:cNvPicPr>
          <p:nvPr/>
        </p:nvPicPr>
        <p:blipFill>
          <a:blip r:embed="rId3"/>
          <a:stretch>
            <a:fillRect/>
          </a:stretch>
        </p:blipFill>
        <p:spPr>
          <a:xfrm>
            <a:off x="1497068" y="1269802"/>
            <a:ext cx="6386830" cy="4676268"/>
          </a:xfrm>
          <a:prstGeom prst="rect">
            <a:avLst/>
          </a:prstGeom>
        </p:spPr>
      </p:pic>
    </p:spTree>
    <p:extLst>
      <p:ext uri="{BB962C8B-B14F-4D97-AF65-F5344CB8AC3E}">
        <p14:creationId xmlns:p14="http://schemas.microsoft.com/office/powerpoint/2010/main" val="1058265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place of care….</a:t>
            </a:r>
            <a:endParaRPr lang="en-US" dirty="0"/>
          </a:p>
        </p:txBody>
      </p:sp>
      <p:sp>
        <p:nvSpPr>
          <p:cNvPr id="3" name="Content Placeholder 2"/>
          <p:cNvSpPr>
            <a:spLocks noGrp="1"/>
          </p:cNvSpPr>
          <p:nvPr>
            <p:ph idx="1"/>
          </p:nvPr>
        </p:nvSpPr>
        <p:spPr/>
        <p:txBody>
          <a:bodyPr/>
          <a:lstStyle/>
          <a:p>
            <a:r>
              <a:rPr lang="en-US" dirty="0" smtClean="0"/>
              <a:t>Ensuring people are in the right service to meet their needs </a:t>
            </a:r>
          </a:p>
          <a:p>
            <a:r>
              <a:rPr lang="en-US" dirty="0" smtClean="0"/>
              <a:t>Considering how their condition changes in the course of a spell of care and what implications this has for where they go next</a:t>
            </a:r>
          </a:p>
          <a:p>
            <a:endParaRPr lang="en-US" dirty="0"/>
          </a:p>
        </p:txBody>
      </p:sp>
    </p:spTree>
    <p:extLst>
      <p:ext uri="{BB962C8B-B14F-4D97-AF65-F5344CB8AC3E}">
        <p14:creationId xmlns:p14="http://schemas.microsoft.com/office/powerpoint/2010/main" val="3201777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539"/>
            <a:ext cx="7272338" cy="647700"/>
          </a:xfrm>
        </p:spPr>
        <p:txBody>
          <a:bodyPr>
            <a:normAutofit fontScale="90000"/>
          </a:bodyPr>
          <a:lstStyle/>
          <a:p>
            <a:r>
              <a:rPr lang="en-GB" sz="3200" dirty="0" smtClean="0">
                <a:solidFill>
                  <a:schemeClr val="accent1"/>
                </a:solidFill>
              </a:rPr>
              <a:t>Phase of Illness in St Christopher’s patients</a:t>
            </a:r>
            <a:endParaRPr lang="en-GB" sz="3200" dirty="0">
              <a:solidFill>
                <a:schemeClr val="accent1"/>
              </a:solidFill>
            </a:endParaRPr>
          </a:p>
        </p:txBody>
      </p:sp>
      <p:sp>
        <p:nvSpPr>
          <p:cNvPr id="3" name="Slide Number Placeholder 2"/>
          <p:cNvSpPr>
            <a:spLocks noGrp="1"/>
          </p:cNvSpPr>
          <p:nvPr>
            <p:ph type="sldNum" sz="quarter" idx="10"/>
          </p:nvPr>
        </p:nvSpPr>
        <p:spPr/>
        <p:txBody>
          <a:bodyPr/>
          <a:lstStyle/>
          <a:p>
            <a:endParaRPr lang="en-GB" altLang="en-US" dirty="0"/>
          </a:p>
        </p:txBody>
      </p:sp>
      <p:pic>
        <p:nvPicPr>
          <p:cNvPr id="4" name="Picture 3"/>
          <p:cNvPicPr>
            <a:picLocks noChangeAspect="1"/>
          </p:cNvPicPr>
          <p:nvPr/>
        </p:nvPicPr>
        <p:blipFill>
          <a:blip r:embed="rId2"/>
          <a:stretch>
            <a:fillRect/>
          </a:stretch>
        </p:blipFill>
        <p:spPr>
          <a:xfrm>
            <a:off x="1341272" y="1395239"/>
            <a:ext cx="5605851" cy="4104456"/>
          </a:xfrm>
          <a:prstGeom prst="rect">
            <a:avLst/>
          </a:prstGeom>
        </p:spPr>
      </p:pic>
    </p:spTree>
    <p:extLst>
      <p:ext uri="{BB962C8B-B14F-4D97-AF65-F5344CB8AC3E}">
        <p14:creationId xmlns:p14="http://schemas.microsoft.com/office/powerpoint/2010/main" val="3781893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76"/>
            <a:ext cx="8229600" cy="1143000"/>
          </a:xfrm>
        </p:spPr>
        <p:txBody>
          <a:bodyPr/>
          <a:lstStyle/>
          <a:p>
            <a:r>
              <a:rPr lang="en-US" dirty="0" smtClean="0">
                <a:solidFill>
                  <a:schemeClr val="accent1"/>
                </a:solidFill>
              </a:rPr>
              <a:t>Overview of presentation </a:t>
            </a:r>
            <a:endParaRPr lang="en-US" dirty="0">
              <a:solidFill>
                <a:schemeClr val="accent1"/>
              </a:solidFill>
            </a:endParaRPr>
          </a:p>
        </p:txBody>
      </p:sp>
      <p:sp>
        <p:nvSpPr>
          <p:cNvPr id="4" name="TextBox 3"/>
          <p:cNvSpPr txBox="1"/>
          <p:nvPr/>
        </p:nvSpPr>
        <p:spPr>
          <a:xfrm>
            <a:off x="327460" y="1939203"/>
            <a:ext cx="250591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Service review</a:t>
            </a:r>
            <a:endParaRPr lang="en-US" dirty="0"/>
          </a:p>
        </p:txBody>
      </p:sp>
      <p:sp>
        <p:nvSpPr>
          <p:cNvPr id="5" name="TextBox 4"/>
          <p:cNvSpPr txBox="1"/>
          <p:nvPr/>
        </p:nvSpPr>
        <p:spPr>
          <a:xfrm>
            <a:off x="327460" y="2895680"/>
            <a:ext cx="250591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smtClean="0"/>
              <a:t>Business intelligence</a:t>
            </a:r>
            <a:endParaRPr lang="en-US" dirty="0"/>
          </a:p>
        </p:txBody>
      </p:sp>
      <p:sp>
        <p:nvSpPr>
          <p:cNvPr id="6" name="TextBox 5"/>
          <p:cNvSpPr txBox="1"/>
          <p:nvPr/>
        </p:nvSpPr>
        <p:spPr>
          <a:xfrm>
            <a:off x="327460" y="4066492"/>
            <a:ext cx="2505911"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t>Working with commissioners</a:t>
            </a:r>
            <a:endParaRPr lang="en-US" dirty="0"/>
          </a:p>
        </p:txBody>
      </p:sp>
      <p:sp>
        <p:nvSpPr>
          <p:cNvPr id="7" name="Plus 6"/>
          <p:cNvSpPr/>
          <p:nvPr/>
        </p:nvSpPr>
        <p:spPr>
          <a:xfrm>
            <a:off x="1285875" y="2476500"/>
            <a:ext cx="333375" cy="28575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lus 7"/>
          <p:cNvSpPr/>
          <p:nvPr/>
        </p:nvSpPr>
        <p:spPr>
          <a:xfrm>
            <a:off x="1223962" y="3542011"/>
            <a:ext cx="333375" cy="28575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qual 8"/>
          <p:cNvSpPr/>
          <p:nvPr/>
        </p:nvSpPr>
        <p:spPr>
          <a:xfrm>
            <a:off x="5365750" y="3080346"/>
            <a:ext cx="476250" cy="369332"/>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318250" y="2895680"/>
            <a:ext cx="206375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Long term sustainability </a:t>
            </a:r>
            <a:endParaRPr lang="en-US" dirty="0"/>
          </a:p>
        </p:txBody>
      </p:sp>
      <p:sp>
        <p:nvSpPr>
          <p:cNvPr id="12" name="Rectangle 11"/>
          <p:cNvSpPr/>
          <p:nvPr/>
        </p:nvSpPr>
        <p:spPr>
          <a:xfrm>
            <a:off x="3667125" y="1485901"/>
            <a:ext cx="1666875" cy="3825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Thinking about our marketing mix</a:t>
            </a:r>
            <a:endParaRPr lang="en-US" dirty="0"/>
          </a:p>
        </p:txBody>
      </p:sp>
      <p:sp>
        <p:nvSpPr>
          <p:cNvPr id="15" name="Right Brace 14"/>
          <p:cNvSpPr/>
          <p:nvPr/>
        </p:nvSpPr>
        <p:spPr>
          <a:xfrm>
            <a:off x="3190875" y="1939203"/>
            <a:ext cx="317500" cy="29026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33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76" y="513234"/>
            <a:ext cx="7920880" cy="647700"/>
          </a:xfrm>
        </p:spPr>
        <p:txBody>
          <a:bodyPr/>
          <a:lstStyle/>
          <a:p>
            <a:r>
              <a:rPr lang="en-GB" sz="3200" dirty="0" smtClean="0">
                <a:solidFill>
                  <a:schemeClr val="accent1"/>
                </a:solidFill>
              </a:rPr>
              <a:t>Comparing Phase of Illness across teams</a:t>
            </a:r>
            <a:endParaRPr lang="en-GB" sz="3200" dirty="0">
              <a:solidFill>
                <a:schemeClr val="accent1"/>
              </a:solidFill>
            </a:endParaRPr>
          </a:p>
        </p:txBody>
      </p:sp>
      <p:sp>
        <p:nvSpPr>
          <p:cNvPr id="3" name="Slide Number Placeholder 2"/>
          <p:cNvSpPr>
            <a:spLocks noGrp="1"/>
          </p:cNvSpPr>
          <p:nvPr>
            <p:ph type="sldNum" sz="quarter" idx="10"/>
          </p:nvPr>
        </p:nvSpPr>
        <p:spPr/>
        <p:txBody>
          <a:bodyPr/>
          <a:lstStyle/>
          <a:p>
            <a:endParaRPr lang="en-GB" altLang="en-US" dirty="0"/>
          </a:p>
        </p:txBody>
      </p:sp>
      <p:pic>
        <p:nvPicPr>
          <p:cNvPr id="4" name="Picture 3"/>
          <p:cNvPicPr>
            <a:picLocks noChangeAspect="1"/>
          </p:cNvPicPr>
          <p:nvPr/>
        </p:nvPicPr>
        <p:blipFill>
          <a:blip r:embed="rId2"/>
          <a:stretch>
            <a:fillRect/>
          </a:stretch>
        </p:blipFill>
        <p:spPr>
          <a:xfrm>
            <a:off x="1613446" y="1496715"/>
            <a:ext cx="5688632" cy="4165066"/>
          </a:xfrm>
          <a:prstGeom prst="rect">
            <a:avLst/>
          </a:prstGeom>
        </p:spPr>
      </p:pic>
    </p:spTree>
    <p:extLst>
      <p:ext uri="{BB962C8B-B14F-4D97-AF65-F5344CB8AC3E}">
        <p14:creationId xmlns:p14="http://schemas.microsoft.com/office/powerpoint/2010/main" val="3992660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340768"/>
            <a:ext cx="7272338" cy="647700"/>
          </a:xfrm>
        </p:spPr>
        <p:txBody>
          <a:bodyPr>
            <a:normAutofit fontScale="90000"/>
          </a:bodyPr>
          <a:lstStyle/>
          <a:p>
            <a:r>
              <a:rPr lang="en-GB" sz="3200" dirty="0" smtClean="0"/>
              <a:t>Comparing function (</a:t>
            </a:r>
            <a:r>
              <a:rPr lang="en-GB" sz="3200" dirty="0" err="1" smtClean="0"/>
              <a:t>AKPS</a:t>
            </a:r>
            <a:r>
              <a:rPr lang="en-GB" sz="3200" dirty="0" smtClean="0"/>
              <a:t>) across teams</a:t>
            </a:r>
            <a:endParaRPr lang="en-GB" sz="3200" dirty="0"/>
          </a:p>
        </p:txBody>
      </p:sp>
      <p:pic>
        <p:nvPicPr>
          <p:cNvPr id="7" name="Picture 6"/>
          <p:cNvPicPr>
            <a:picLocks noChangeAspect="1"/>
          </p:cNvPicPr>
          <p:nvPr/>
        </p:nvPicPr>
        <p:blipFill>
          <a:blip r:embed="rId2"/>
          <a:stretch>
            <a:fillRect/>
          </a:stretch>
        </p:blipFill>
        <p:spPr>
          <a:xfrm>
            <a:off x="1403648" y="1844824"/>
            <a:ext cx="6192688" cy="4534123"/>
          </a:xfrm>
          <a:prstGeom prst="rect">
            <a:avLst/>
          </a:prstGeom>
        </p:spPr>
      </p:pic>
    </p:spTree>
    <p:extLst>
      <p:ext uri="{BB962C8B-B14F-4D97-AF65-F5344CB8AC3E}">
        <p14:creationId xmlns:p14="http://schemas.microsoft.com/office/powerpoint/2010/main" val="2282852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2" y="515268"/>
            <a:ext cx="8604448" cy="647700"/>
          </a:xfrm>
        </p:spPr>
        <p:txBody>
          <a:bodyPr>
            <a:normAutofit fontScale="90000"/>
          </a:bodyPr>
          <a:lstStyle/>
          <a:p>
            <a:r>
              <a:rPr lang="en-GB" sz="3200" dirty="0" smtClean="0"/>
              <a:t>Comparing symptom burden (IPOS) across teams</a:t>
            </a:r>
            <a:endParaRPr lang="en-GB" sz="3200" dirty="0"/>
          </a:p>
        </p:txBody>
      </p:sp>
      <p:sp>
        <p:nvSpPr>
          <p:cNvPr id="3" name="Slide Number Placeholder 2"/>
          <p:cNvSpPr>
            <a:spLocks noGrp="1"/>
          </p:cNvSpPr>
          <p:nvPr>
            <p:ph type="sldNum" sz="quarter" idx="10"/>
          </p:nvPr>
        </p:nvSpPr>
        <p:spPr/>
        <p:txBody>
          <a:bodyPr/>
          <a:lstStyle/>
          <a:p>
            <a:endParaRPr lang="en-GB" altLang="en-US" dirty="0"/>
          </a:p>
        </p:txBody>
      </p:sp>
      <p:pic>
        <p:nvPicPr>
          <p:cNvPr id="4" name="Picture 3"/>
          <p:cNvPicPr>
            <a:picLocks noChangeAspect="1"/>
          </p:cNvPicPr>
          <p:nvPr/>
        </p:nvPicPr>
        <p:blipFill>
          <a:blip r:embed="rId2"/>
          <a:stretch>
            <a:fillRect/>
          </a:stretch>
        </p:blipFill>
        <p:spPr>
          <a:xfrm>
            <a:off x="1485304" y="1336824"/>
            <a:ext cx="6195941" cy="4536504"/>
          </a:xfrm>
          <a:prstGeom prst="rect">
            <a:avLst/>
          </a:prstGeom>
        </p:spPr>
      </p:pic>
    </p:spTree>
    <p:extLst>
      <p:ext uri="{BB962C8B-B14F-4D97-AF65-F5344CB8AC3E}">
        <p14:creationId xmlns:p14="http://schemas.microsoft.com/office/powerpoint/2010/main" val="860070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020"/>
            <a:ext cx="8229600" cy="1143000"/>
          </a:xfrm>
        </p:spPr>
        <p:txBody>
          <a:bodyPr>
            <a:normAutofit fontScale="90000"/>
          </a:bodyPr>
          <a:lstStyle/>
          <a:p>
            <a:r>
              <a:rPr lang="en-US" dirty="0" smtClean="0"/>
              <a:t>Thinking about the “price” of our service </a:t>
            </a:r>
            <a:endParaRPr lang="en-US" dirty="0"/>
          </a:p>
        </p:txBody>
      </p:sp>
      <p:sp>
        <p:nvSpPr>
          <p:cNvPr id="3" name="Content Placeholder 2"/>
          <p:cNvSpPr>
            <a:spLocks noGrp="1"/>
          </p:cNvSpPr>
          <p:nvPr>
            <p:ph idx="1"/>
          </p:nvPr>
        </p:nvSpPr>
        <p:spPr>
          <a:xfrm>
            <a:off x="471948" y="2032819"/>
            <a:ext cx="8229600" cy="5069160"/>
          </a:xfrm>
        </p:spPr>
        <p:txBody>
          <a:bodyPr/>
          <a:lstStyle/>
          <a:p>
            <a:r>
              <a:rPr lang="en-US" dirty="0" smtClean="0"/>
              <a:t>Providing evidence that we are worth the cost</a:t>
            </a:r>
          </a:p>
          <a:p>
            <a:pPr marL="0" indent="0">
              <a:buNone/>
            </a:pPr>
            <a:endParaRPr lang="en-US" dirty="0"/>
          </a:p>
        </p:txBody>
      </p:sp>
    </p:spTree>
    <p:extLst>
      <p:ext uri="{BB962C8B-B14F-4D97-AF65-F5344CB8AC3E}">
        <p14:creationId xmlns:p14="http://schemas.microsoft.com/office/powerpoint/2010/main" val="279431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196" y="1032517"/>
            <a:ext cx="8229600" cy="4841060"/>
          </a:xfrm>
        </p:spPr>
        <p:txBody>
          <a:bodyPr>
            <a:normAutofit fontScale="90000"/>
          </a:bodyPr>
          <a:lstStyle/>
          <a:p>
            <a:r>
              <a:rPr lang="en-GB" sz="3200" b="1" dirty="0" smtClean="0"/>
              <a:t/>
            </a:r>
            <a:br>
              <a:rPr lang="en-GB" sz="3200" b="1" dirty="0" smtClean="0"/>
            </a:br>
            <a:r>
              <a:rPr lang="en-GB" sz="2800" b="1" dirty="0"/>
              <a:t/>
            </a:r>
            <a:br>
              <a:rPr lang="en-GB" sz="2800" b="1" dirty="0"/>
            </a:br>
            <a:r>
              <a:rPr lang="en-GB" sz="2800" b="1" dirty="0" smtClean="0"/>
              <a:t/>
            </a:r>
            <a:br>
              <a:rPr lang="en-GB" sz="2800" b="1" dirty="0" smtClean="0"/>
            </a:br>
            <a:r>
              <a:rPr lang="en-GB" sz="2800" b="1" dirty="0" smtClean="0"/>
              <a:t>Patient outcomes:</a:t>
            </a:r>
            <a:r>
              <a:rPr lang="en-GB" sz="2800" dirty="0" smtClean="0"/>
              <a:t/>
            </a:r>
            <a:br>
              <a:rPr lang="en-GB" sz="2800" dirty="0" smtClean="0"/>
            </a:br>
            <a:r>
              <a:rPr lang="en-GB" sz="2800" dirty="0" smtClean="0"/>
              <a:t>Of those who had a moderate, severe or overwhelming symptom or problem at the start of Phase </a:t>
            </a:r>
            <a:r>
              <a:rPr lang="en-GB" sz="2800" u="sng" dirty="0" smtClean="0">
                <a:solidFill>
                  <a:srgbClr val="FF0000"/>
                </a:solidFill>
              </a:rPr>
              <a:t>what % had improved </a:t>
            </a:r>
            <a:r>
              <a:rPr lang="en-GB" sz="2800" dirty="0" smtClean="0"/>
              <a:t>by the end of Phase?</a:t>
            </a:r>
            <a:br>
              <a:rPr lang="en-GB" sz="2800" dirty="0" smtClean="0"/>
            </a:br>
            <a:r>
              <a:rPr lang="en-GB" sz="2800" dirty="0"/>
              <a:t/>
            </a:r>
            <a:br>
              <a:rPr lang="en-GB" sz="2800" dirty="0"/>
            </a:b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3200" dirty="0"/>
              <a:t/>
            </a:r>
            <a:br>
              <a:rPr lang="en-GB" sz="3200" dirty="0"/>
            </a:br>
            <a:r>
              <a:rPr lang="en-GB" sz="3200" dirty="0" smtClean="0"/>
              <a:t/>
            </a:r>
            <a:br>
              <a:rPr lang="en-GB" sz="3200" dirty="0" smtClean="0"/>
            </a:br>
            <a:r>
              <a:rPr lang="en-GB" sz="3200" dirty="0"/>
              <a:t/>
            </a:r>
            <a:br>
              <a:rPr lang="en-GB" sz="3200" dirty="0"/>
            </a:br>
            <a:endParaRPr lang="en-GB" sz="3200" dirty="0"/>
          </a:p>
        </p:txBody>
      </p:sp>
    </p:spTree>
    <p:extLst>
      <p:ext uri="{BB962C8B-B14F-4D97-AF65-F5344CB8AC3E}">
        <p14:creationId xmlns:p14="http://schemas.microsoft.com/office/powerpoint/2010/main" val="1576616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GB" sz="2400" dirty="0" smtClean="0"/>
              <a:t>% of patients who had moderate/severe/overwhelming problems at the start of Phase and had improved by the end of Phase: Community</a:t>
            </a:r>
            <a:endParaRPr lang="en-GB" sz="2400" dirty="0"/>
          </a:p>
        </p:txBody>
      </p:sp>
      <p:pic>
        <p:nvPicPr>
          <p:cNvPr id="3" name="Content Placeholder 2"/>
          <p:cNvPicPr>
            <a:picLocks noGrp="1" noChangeAspect="1"/>
          </p:cNvPicPr>
          <p:nvPr>
            <p:ph idx="1"/>
          </p:nvPr>
        </p:nvPicPr>
        <p:blipFill>
          <a:blip r:embed="rId2"/>
          <a:stretch>
            <a:fillRect/>
          </a:stretch>
        </p:blipFill>
        <p:spPr>
          <a:xfrm>
            <a:off x="827584" y="1340768"/>
            <a:ext cx="6984776" cy="5114068"/>
          </a:xfrm>
          <a:prstGeom prst="rect">
            <a:avLst/>
          </a:prstGeom>
        </p:spPr>
      </p:pic>
    </p:spTree>
    <p:extLst>
      <p:ext uri="{BB962C8B-B14F-4D97-AF65-F5344CB8AC3E}">
        <p14:creationId xmlns:p14="http://schemas.microsoft.com/office/powerpoint/2010/main" val="3152144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68" y="1090182"/>
            <a:ext cx="8229600" cy="4841060"/>
          </a:xfrm>
        </p:spPr>
        <p:txBody>
          <a:bodyPr>
            <a:normAutofit fontScale="90000"/>
          </a:bodyPr>
          <a:lstStyle/>
          <a:p>
            <a:r>
              <a:rPr lang="en-GB" sz="2800" b="1" dirty="0" smtClean="0"/>
              <a:t/>
            </a:r>
            <a:br>
              <a:rPr lang="en-GB" sz="2800" b="1" dirty="0" smtClean="0"/>
            </a:br>
            <a:r>
              <a:rPr lang="en-GB" sz="2800" b="1" dirty="0" smtClean="0"/>
              <a:t>Still thinking about potential areas for benchmarking, but now focusing on </a:t>
            </a:r>
            <a:r>
              <a:rPr lang="en-GB" sz="2800" b="1" u="sng" dirty="0" smtClean="0"/>
              <a:t>anticipatory care</a:t>
            </a:r>
            <a:r>
              <a:rPr lang="en-GB" sz="2800" b="1" dirty="0"/>
              <a:t/>
            </a:r>
            <a:br>
              <a:rPr lang="en-GB" sz="2800" b="1" dirty="0"/>
            </a:br>
            <a:r>
              <a:rPr lang="en-GB" sz="2800" b="1" dirty="0" smtClean="0"/>
              <a:t/>
            </a:r>
            <a:br>
              <a:rPr lang="en-GB" sz="2800" b="1" dirty="0" smtClean="0"/>
            </a:br>
            <a:r>
              <a:rPr lang="en-GB" sz="2800" b="1" dirty="0" smtClean="0"/>
              <a:t>Outcomes:</a:t>
            </a:r>
            <a:r>
              <a:rPr lang="en-GB" sz="2800" dirty="0" smtClean="0"/>
              <a:t/>
            </a:r>
            <a:br>
              <a:rPr lang="en-GB" sz="2800" dirty="0" smtClean="0"/>
            </a:br>
            <a:r>
              <a:rPr lang="en-GB" sz="2800" dirty="0" smtClean="0"/>
              <a:t>Of those who had absent or mild problems at the start of Phase </a:t>
            </a:r>
            <a:r>
              <a:rPr lang="en-GB" sz="2800" u="sng" dirty="0" smtClean="0">
                <a:solidFill>
                  <a:srgbClr val="FF0000"/>
                </a:solidFill>
              </a:rPr>
              <a:t>who had not worsened </a:t>
            </a:r>
            <a:r>
              <a:rPr lang="en-GB" sz="2800" dirty="0" smtClean="0"/>
              <a:t>by the end of Phase?</a:t>
            </a:r>
            <a:br>
              <a:rPr lang="en-GB" sz="2800" dirty="0" smtClean="0"/>
            </a:br>
            <a:r>
              <a:rPr lang="en-GB" sz="2800" dirty="0"/>
              <a:t/>
            </a:r>
            <a:br>
              <a:rPr lang="en-GB" sz="2800" dirty="0"/>
            </a:br>
            <a:r>
              <a:rPr lang="en-GB" sz="2800" dirty="0" smtClean="0"/>
              <a:t>Capturing the work of teams to prevent worsening of outcomes </a:t>
            </a:r>
            <a:r>
              <a:rPr lang="en-GB" sz="2800" u="sng" dirty="0" smtClean="0"/>
              <a:t>despite deteriorating health</a:t>
            </a:r>
            <a:r>
              <a:rPr lang="en-GB" sz="2800" dirty="0" smtClean="0"/>
              <a:t/>
            </a:r>
            <a:br>
              <a:rPr lang="en-GB" sz="2800" dirty="0" smtClean="0"/>
            </a:br>
            <a:r>
              <a:rPr lang="en-GB" sz="2800" dirty="0"/>
              <a:t/>
            </a:r>
            <a:br>
              <a:rPr lang="en-GB" sz="2800" dirty="0"/>
            </a:br>
            <a:endParaRPr lang="en-GB" sz="2800" dirty="0"/>
          </a:p>
        </p:txBody>
      </p:sp>
    </p:spTree>
    <p:extLst>
      <p:ext uri="{BB962C8B-B14F-4D97-AF65-F5344CB8AC3E}">
        <p14:creationId xmlns:p14="http://schemas.microsoft.com/office/powerpoint/2010/main" val="2271701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GB" sz="2400" dirty="0" smtClean="0"/>
              <a:t>% of patients who had absent or mild problems at the start of Phase who did not deteriorate by the end of Phase: Community</a:t>
            </a:r>
            <a:endParaRPr lang="en-GB" sz="2400" dirty="0"/>
          </a:p>
        </p:txBody>
      </p:sp>
      <p:pic>
        <p:nvPicPr>
          <p:cNvPr id="3" name="Content Placeholder 2"/>
          <p:cNvPicPr>
            <a:picLocks noGrp="1" noChangeAspect="1"/>
          </p:cNvPicPr>
          <p:nvPr>
            <p:ph idx="1"/>
          </p:nvPr>
        </p:nvPicPr>
        <p:blipFill>
          <a:blip r:embed="rId2"/>
          <a:stretch>
            <a:fillRect/>
          </a:stretch>
        </p:blipFill>
        <p:spPr>
          <a:xfrm>
            <a:off x="827584" y="1385526"/>
            <a:ext cx="6840760" cy="5008623"/>
          </a:xfrm>
          <a:prstGeom prst="rect">
            <a:avLst/>
          </a:prstGeom>
        </p:spPr>
      </p:pic>
    </p:spTree>
    <p:extLst>
      <p:ext uri="{BB962C8B-B14F-4D97-AF65-F5344CB8AC3E}">
        <p14:creationId xmlns:p14="http://schemas.microsoft.com/office/powerpoint/2010/main" val="810921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Thinking about promotion</a:t>
            </a:r>
            <a:endParaRPr lang="en-US" dirty="0"/>
          </a:p>
        </p:txBody>
      </p:sp>
      <p:sp>
        <p:nvSpPr>
          <p:cNvPr id="3" name="Content Placeholder 2"/>
          <p:cNvSpPr>
            <a:spLocks noGrp="1"/>
          </p:cNvSpPr>
          <p:nvPr>
            <p:ph idx="1"/>
          </p:nvPr>
        </p:nvSpPr>
        <p:spPr/>
        <p:txBody>
          <a:bodyPr/>
          <a:lstStyle/>
          <a:p>
            <a:r>
              <a:rPr lang="en-US" dirty="0" smtClean="0"/>
              <a:t>Explaining to commissioners and others the difference that we can make – beyond and in addition to good patient experience</a:t>
            </a:r>
          </a:p>
          <a:p>
            <a:r>
              <a:rPr lang="en-US" dirty="0" smtClean="0"/>
              <a:t>Considering the value of this contribution in the wider health economy</a:t>
            </a:r>
            <a:endParaRPr lang="en-US" dirty="0"/>
          </a:p>
        </p:txBody>
      </p:sp>
    </p:spTree>
    <p:extLst>
      <p:ext uri="{BB962C8B-B14F-4D97-AF65-F5344CB8AC3E}">
        <p14:creationId xmlns:p14="http://schemas.microsoft.com/office/powerpoint/2010/main" val="1026137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Change in dependency between T1 </a:t>
            </a:r>
            <a:r>
              <a:rPr lang="en-GB" sz="2800" dirty="0"/>
              <a:t>&amp; T2 (N= </a:t>
            </a:r>
            <a:r>
              <a:rPr lang="en-GB" sz="2800" dirty="0" smtClean="0"/>
              <a:t>377)</a:t>
            </a:r>
            <a:endParaRPr lang="en-GB" sz="2800" dirty="0"/>
          </a:p>
        </p:txBody>
      </p:sp>
      <p:pic>
        <p:nvPicPr>
          <p:cNvPr id="5" name="Picture 4"/>
          <p:cNvPicPr>
            <a:picLocks noChangeAspect="1"/>
          </p:cNvPicPr>
          <p:nvPr/>
        </p:nvPicPr>
        <p:blipFill>
          <a:blip r:embed="rId2"/>
          <a:stretch>
            <a:fillRect/>
          </a:stretch>
        </p:blipFill>
        <p:spPr>
          <a:xfrm>
            <a:off x="494207" y="1417638"/>
            <a:ext cx="7459249" cy="4410390"/>
          </a:xfrm>
          <a:prstGeom prst="rect">
            <a:avLst/>
          </a:prstGeom>
        </p:spPr>
      </p:pic>
      <p:sp>
        <p:nvSpPr>
          <p:cNvPr id="6" name="Rectangle 5"/>
          <p:cNvSpPr/>
          <p:nvPr/>
        </p:nvSpPr>
        <p:spPr>
          <a:xfrm>
            <a:off x="1657535" y="5877272"/>
            <a:ext cx="6258914" cy="369332"/>
          </a:xfrm>
          <a:prstGeom prst="rect">
            <a:avLst/>
          </a:prstGeom>
        </p:spPr>
        <p:txBody>
          <a:bodyPr wrap="square">
            <a:spAutoFit/>
          </a:bodyPr>
          <a:lstStyle/>
          <a:p>
            <a:r>
              <a:rPr lang="en-GB" dirty="0" smtClean="0"/>
              <a:t>Median change 0		Mean change  -2.3(SD 7.89)</a:t>
            </a:r>
            <a:endParaRPr lang="en-GB" dirty="0"/>
          </a:p>
        </p:txBody>
      </p:sp>
      <p:sp>
        <p:nvSpPr>
          <p:cNvPr id="7" name="Rectangle 6"/>
          <p:cNvSpPr/>
          <p:nvPr/>
        </p:nvSpPr>
        <p:spPr>
          <a:xfrm>
            <a:off x="1783817" y="4143876"/>
            <a:ext cx="5168128" cy="1631216"/>
          </a:xfrm>
          <a:prstGeom prst="rect">
            <a:avLst/>
          </a:prstGeom>
          <a:solidFill>
            <a:schemeClr val="bg1"/>
          </a:solidFill>
        </p:spPr>
        <p:txBody>
          <a:bodyPr wrap="square">
            <a:spAutoFit/>
          </a:bodyPr>
          <a:lstStyle/>
          <a:p>
            <a:r>
              <a:rPr lang="en-GB" sz="2000" dirty="0" smtClean="0"/>
              <a:t>Falling score = increasing dependency</a:t>
            </a:r>
          </a:p>
          <a:p>
            <a:r>
              <a:rPr lang="en-GB" sz="2000" dirty="0" smtClean="0"/>
              <a:t>Y-axis reversed so those on left are getting worse, those on right improving </a:t>
            </a:r>
          </a:p>
          <a:p>
            <a:r>
              <a:rPr lang="en-GB" sz="2000" b="1" dirty="0" smtClean="0"/>
              <a:t>More are getting worse than getting better, but quite a range and some extreme changes</a:t>
            </a:r>
          </a:p>
        </p:txBody>
      </p:sp>
      <p:sp>
        <p:nvSpPr>
          <p:cNvPr id="3" name="TextBox 2"/>
          <p:cNvSpPr txBox="1"/>
          <p:nvPr/>
        </p:nvSpPr>
        <p:spPr>
          <a:xfrm>
            <a:off x="190500" y="6246604"/>
            <a:ext cx="2873375" cy="369332"/>
          </a:xfrm>
          <a:prstGeom prst="rect">
            <a:avLst/>
          </a:prstGeom>
          <a:noFill/>
        </p:spPr>
        <p:txBody>
          <a:bodyPr wrap="square" rtlCol="0">
            <a:spAutoFit/>
          </a:bodyPr>
          <a:lstStyle/>
          <a:p>
            <a:r>
              <a:rPr lang="en-US" dirty="0" smtClean="0">
                <a:solidFill>
                  <a:srgbClr val="FF0000"/>
                </a:solidFill>
              </a:rPr>
              <a:t>NB Earlier data </a:t>
            </a:r>
            <a:endParaRPr lang="en-US" dirty="0">
              <a:solidFill>
                <a:srgbClr val="FF0000"/>
              </a:solidFill>
            </a:endParaRPr>
          </a:p>
        </p:txBody>
      </p:sp>
    </p:spTree>
    <p:extLst>
      <p:ext uri="{BB962C8B-B14F-4D97-AF65-F5344CB8AC3E}">
        <p14:creationId xmlns:p14="http://schemas.microsoft.com/office/powerpoint/2010/main" val="229786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Marketing Mix</a:t>
            </a:r>
            <a:endParaRPr lang="en-US" dirty="0">
              <a:solidFill>
                <a:schemeClr val="accent1"/>
              </a:solidFill>
            </a:endParaRPr>
          </a:p>
        </p:txBody>
      </p:sp>
      <p:pic>
        <p:nvPicPr>
          <p:cNvPr id="2050" name="Picture 2" descr="http://4.bp.blogspot.com/-dI-z2Uxt6i0/UQFx9lWYv7I/AAAAAAAAAMI/Uy1KglMcKKY/s1600/Screenshot+1:24:13+10:39+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02" y="1871108"/>
            <a:ext cx="6942388" cy="350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36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56260" y="404647"/>
            <a:ext cx="7849589" cy="5132029"/>
          </a:xfrm>
          <a:prstGeom prst="rect">
            <a:avLst/>
          </a:prstGeom>
        </p:spPr>
      </p:pic>
      <p:sp>
        <p:nvSpPr>
          <p:cNvPr id="10" name="Rectangle 9"/>
          <p:cNvSpPr/>
          <p:nvPr/>
        </p:nvSpPr>
        <p:spPr>
          <a:xfrm>
            <a:off x="3449781" y="3642595"/>
            <a:ext cx="4572000" cy="1015663"/>
          </a:xfrm>
          <a:prstGeom prst="rect">
            <a:avLst/>
          </a:prstGeom>
          <a:solidFill>
            <a:schemeClr val="bg1"/>
          </a:solidFill>
        </p:spPr>
        <p:txBody>
          <a:bodyPr>
            <a:spAutoFit/>
          </a:bodyPr>
          <a:lstStyle/>
          <a:p>
            <a:r>
              <a:rPr lang="en-GB" sz="2000" b="1" dirty="0" smtClean="0"/>
              <a:t>Over 50% of all patients have an improvement in total IPOS score, </a:t>
            </a:r>
          </a:p>
          <a:p>
            <a:r>
              <a:rPr lang="en-GB" sz="2000" b="1" i="1" dirty="0" smtClean="0"/>
              <a:t>despite advancing illness</a:t>
            </a:r>
            <a:endParaRPr lang="en-GB" sz="2000" b="1" i="1" dirty="0"/>
          </a:p>
        </p:txBody>
      </p:sp>
      <p:sp>
        <p:nvSpPr>
          <p:cNvPr id="11" name="Rectangle 10"/>
          <p:cNvSpPr/>
          <p:nvPr/>
        </p:nvSpPr>
        <p:spPr>
          <a:xfrm>
            <a:off x="1654627" y="1110020"/>
            <a:ext cx="4572000" cy="1631216"/>
          </a:xfrm>
          <a:prstGeom prst="rect">
            <a:avLst/>
          </a:prstGeom>
          <a:solidFill>
            <a:schemeClr val="bg1"/>
          </a:solidFill>
        </p:spPr>
        <p:txBody>
          <a:bodyPr>
            <a:spAutoFit/>
          </a:bodyPr>
          <a:lstStyle/>
          <a:p>
            <a:r>
              <a:rPr lang="en-GB" sz="2000" dirty="0" smtClean="0"/>
              <a:t>Each individual bar represents a patient. Scores are negative (below the x-axis) if the total IPOS score reduces (less symptoms &amp; concerns) between T1 &amp; T2, above if it increases</a:t>
            </a:r>
            <a:endParaRPr lang="en-GB" sz="2000" dirty="0"/>
          </a:p>
        </p:txBody>
      </p:sp>
      <p:sp>
        <p:nvSpPr>
          <p:cNvPr id="9" name="Down Arrow 8"/>
          <p:cNvSpPr/>
          <p:nvPr/>
        </p:nvSpPr>
        <p:spPr>
          <a:xfrm>
            <a:off x="4747364" y="2442575"/>
            <a:ext cx="403111" cy="768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367272" y="5711249"/>
            <a:ext cx="6258914" cy="369332"/>
          </a:xfrm>
          <a:prstGeom prst="rect">
            <a:avLst/>
          </a:prstGeom>
        </p:spPr>
        <p:txBody>
          <a:bodyPr wrap="square">
            <a:spAutoFit/>
          </a:bodyPr>
          <a:lstStyle/>
          <a:p>
            <a:r>
              <a:rPr lang="en-GB" dirty="0" smtClean="0"/>
              <a:t>Median change score - 1	Mean change score – 1.12 (SD 9.61)</a:t>
            </a:r>
            <a:endParaRPr lang="en-GB" dirty="0"/>
          </a:p>
        </p:txBody>
      </p:sp>
      <p:sp>
        <p:nvSpPr>
          <p:cNvPr id="2" name="TextBox 1"/>
          <p:cNvSpPr txBox="1"/>
          <p:nvPr/>
        </p:nvSpPr>
        <p:spPr>
          <a:xfrm>
            <a:off x="0" y="44624"/>
            <a:ext cx="27718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Community patients</a:t>
            </a:r>
            <a:endParaRPr lang="en-US" dirty="0"/>
          </a:p>
        </p:txBody>
      </p:sp>
      <p:sp>
        <p:nvSpPr>
          <p:cNvPr id="8" name="TextBox 7"/>
          <p:cNvSpPr txBox="1"/>
          <p:nvPr/>
        </p:nvSpPr>
        <p:spPr>
          <a:xfrm>
            <a:off x="190500" y="6246604"/>
            <a:ext cx="2873375" cy="369332"/>
          </a:xfrm>
          <a:prstGeom prst="rect">
            <a:avLst/>
          </a:prstGeom>
          <a:noFill/>
        </p:spPr>
        <p:txBody>
          <a:bodyPr wrap="square" rtlCol="0">
            <a:spAutoFit/>
          </a:bodyPr>
          <a:lstStyle/>
          <a:p>
            <a:r>
              <a:rPr lang="en-US" dirty="0" smtClean="0">
                <a:solidFill>
                  <a:srgbClr val="FF0000"/>
                </a:solidFill>
              </a:rPr>
              <a:t>NB Earlier data </a:t>
            </a:r>
            <a:endParaRPr lang="en-US" dirty="0">
              <a:solidFill>
                <a:srgbClr val="FF0000"/>
              </a:solidFill>
            </a:endParaRPr>
          </a:p>
        </p:txBody>
      </p:sp>
    </p:spTree>
    <p:extLst>
      <p:ext uri="{BB962C8B-B14F-4D97-AF65-F5344CB8AC3E}">
        <p14:creationId xmlns:p14="http://schemas.microsoft.com/office/powerpoint/2010/main" val="1615481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We are just starting to see the potential of outcome data to inform business processes</a:t>
            </a:r>
          </a:p>
          <a:p>
            <a:r>
              <a:rPr lang="en-US" dirty="0" smtClean="0"/>
              <a:t>We are beginning discussions with our commissioners drawing on these data</a:t>
            </a:r>
          </a:p>
          <a:p>
            <a:r>
              <a:rPr lang="en-US" dirty="0" smtClean="0"/>
              <a:t> Our challenges lie in the completeness of our data across all services and engaging non clinical staff in its richness</a:t>
            </a:r>
          </a:p>
          <a:p>
            <a:r>
              <a:rPr lang="en-US" dirty="0" smtClean="0"/>
              <a:t>It will invest significantly in it to ensure we are using it to maximum effect. </a:t>
            </a:r>
          </a:p>
          <a:p>
            <a:endParaRPr lang="en-US" dirty="0"/>
          </a:p>
        </p:txBody>
      </p:sp>
    </p:spTree>
    <p:extLst>
      <p:ext uri="{BB962C8B-B14F-4D97-AF65-F5344CB8AC3E}">
        <p14:creationId xmlns:p14="http://schemas.microsoft.com/office/powerpoint/2010/main" val="3372450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H.Richardson@stchristophers.org.uk</a:t>
            </a:r>
            <a:r>
              <a:rPr lang="en-US" dirty="0" smtClean="0"/>
              <a:t> </a:t>
            </a:r>
            <a:endParaRPr lang="en-US" dirty="0"/>
          </a:p>
        </p:txBody>
      </p:sp>
    </p:spTree>
    <p:extLst>
      <p:ext uri="{BB962C8B-B14F-4D97-AF65-F5344CB8AC3E}">
        <p14:creationId xmlns:p14="http://schemas.microsoft.com/office/powerpoint/2010/main" val="70569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338763"/>
            <a:ext cx="8229600" cy="1143000"/>
          </a:xfrm>
        </p:spPr>
        <p:txBody>
          <a:bodyPr>
            <a:normAutofit fontScale="90000"/>
          </a:bodyPr>
          <a:lstStyle/>
          <a:p>
            <a:r>
              <a:rPr lang="en-US" dirty="0" smtClean="0"/>
              <a:t>Some important questions to consider</a:t>
            </a:r>
            <a:endParaRPr lang="en-US" dirty="0"/>
          </a:p>
        </p:txBody>
      </p:sp>
      <p:sp>
        <p:nvSpPr>
          <p:cNvPr id="3" name="Cloud Callout 2"/>
          <p:cNvSpPr/>
          <p:nvPr/>
        </p:nvSpPr>
        <p:spPr>
          <a:xfrm>
            <a:off x="234950" y="195263"/>
            <a:ext cx="2225675" cy="4202112"/>
          </a:xfrm>
          <a:prstGeom prst="cloudCallout">
            <a:avLst>
              <a:gd name="adj1" fmla="val -28091"/>
              <a:gd name="adj2" fmla="val 7118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What is it we really do and what specifically do we contribute to our local health economy?</a:t>
            </a:r>
            <a:endParaRPr lang="en-US" dirty="0"/>
          </a:p>
        </p:txBody>
      </p:sp>
      <p:sp>
        <p:nvSpPr>
          <p:cNvPr id="4" name="Cloud Callout 3"/>
          <p:cNvSpPr/>
          <p:nvPr/>
        </p:nvSpPr>
        <p:spPr>
          <a:xfrm>
            <a:off x="2397125" y="385763"/>
            <a:ext cx="1968500" cy="4202112"/>
          </a:xfrm>
          <a:prstGeom prst="cloudCallout">
            <a:avLst>
              <a:gd name="adj1" fmla="val -27014"/>
              <a:gd name="adj2" fmla="val 6861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Are our services worth their costs – to us and others?</a:t>
            </a:r>
            <a:endParaRPr lang="en-US" dirty="0"/>
          </a:p>
        </p:txBody>
      </p:sp>
      <p:sp>
        <p:nvSpPr>
          <p:cNvPr id="5" name="Cloud Callout 4"/>
          <p:cNvSpPr/>
          <p:nvPr/>
        </p:nvSpPr>
        <p:spPr>
          <a:xfrm>
            <a:off x="4270375" y="195263"/>
            <a:ext cx="2571749" cy="4572000"/>
          </a:xfrm>
          <a:prstGeom prst="cloudCallout">
            <a:avLst>
              <a:gd name="adj1" fmla="val -28798"/>
              <a:gd name="adj2" fmla="val 70139"/>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How do we convey its value to commissioners and others?</a:t>
            </a:r>
            <a:endParaRPr lang="en-US" dirty="0"/>
          </a:p>
        </p:txBody>
      </p:sp>
      <p:sp>
        <p:nvSpPr>
          <p:cNvPr id="6" name="Cloud Callout 5"/>
          <p:cNvSpPr/>
          <p:nvPr/>
        </p:nvSpPr>
        <p:spPr>
          <a:xfrm>
            <a:off x="6699250" y="195263"/>
            <a:ext cx="2127250" cy="4968875"/>
          </a:xfrm>
          <a:prstGeom prst="cloudCallout">
            <a:avLst>
              <a:gd name="adj1" fmla="val -37262"/>
              <a:gd name="adj2" fmla="val 5738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Where do we best allocate our resources to achieve best outcomes at smallest cost?</a:t>
            </a:r>
            <a:endParaRPr lang="en-US" dirty="0"/>
          </a:p>
        </p:txBody>
      </p:sp>
    </p:spTree>
    <p:extLst>
      <p:ext uri="{BB962C8B-B14F-4D97-AF65-F5344CB8AC3E}">
        <p14:creationId xmlns:p14="http://schemas.microsoft.com/office/powerpoint/2010/main" val="183457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loud Callout 2"/>
          <p:cNvSpPr/>
          <p:nvPr/>
        </p:nvSpPr>
        <p:spPr>
          <a:xfrm>
            <a:off x="2457450" y="989013"/>
            <a:ext cx="4860925" cy="4202112"/>
          </a:xfrm>
          <a:prstGeom prst="cloudCallout">
            <a:avLst>
              <a:gd name="adj1" fmla="val -28091"/>
              <a:gd name="adj2" fmla="val 7118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What is it we really do and what specifically do we contribute to our local health economy?</a:t>
            </a:r>
            <a:endParaRPr lang="en-US" dirty="0"/>
          </a:p>
        </p:txBody>
      </p:sp>
    </p:spTree>
    <p:extLst>
      <p:ext uri="{BB962C8B-B14F-4D97-AF65-F5344CB8AC3E}">
        <p14:creationId xmlns:p14="http://schemas.microsoft.com/office/powerpoint/2010/main" val="21533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Thinking critically about our offerings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How much of our care is really specialist in nature?</a:t>
            </a:r>
          </a:p>
          <a:p>
            <a:r>
              <a:rPr lang="en-US" dirty="0" smtClean="0"/>
              <a:t>How do we describe that component beyond structure and process?</a:t>
            </a:r>
          </a:p>
          <a:p>
            <a:r>
              <a:rPr lang="en-US" dirty="0" smtClean="0"/>
              <a:t>How do we translate the notion of “complex problems” into something more tangible that could guide referral decisions and consideration regarding the unique role we play in our local health economy</a:t>
            </a:r>
          </a:p>
          <a:p>
            <a:r>
              <a:rPr lang="en-US" dirty="0" smtClean="0"/>
              <a:t>What aspects of our service are we selling to our commissioners and how do we differentiate between the specialist and other components in our discussions?</a:t>
            </a:r>
          </a:p>
          <a:p>
            <a:r>
              <a:rPr lang="en-US" dirty="0" smtClean="0"/>
              <a:t>In the long term, do we want to separate them and what other markets would we want to work in?</a:t>
            </a:r>
          </a:p>
          <a:p>
            <a:endParaRPr lang="en-US" dirty="0" smtClean="0"/>
          </a:p>
          <a:p>
            <a:pPr marL="0" indent="0">
              <a:buNone/>
            </a:pPr>
            <a:endParaRPr lang="en-US" dirty="0"/>
          </a:p>
        </p:txBody>
      </p:sp>
    </p:spTree>
    <p:extLst>
      <p:ext uri="{BB962C8B-B14F-4D97-AF65-F5344CB8AC3E}">
        <p14:creationId xmlns:p14="http://schemas.microsoft.com/office/powerpoint/2010/main" val="247156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a:off x="1225600" y="1805087"/>
            <a:ext cx="6264696" cy="4104456"/>
          </a:xfrm>
          <a:prstGeom prst="r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ight Triangle 4"/>
          <p:cNvSpPr/>
          <p:nvPr/>
        </p:nvSpPr>
        <p:spPr>
          <a:xfrm rot="10800000">
            <a:off x="3457848" y="1805087"/>
            <a:ext cx="4032448" cy="2232248"/>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7" name="Straight Connector 6"/>
          <p:cNvCxnSpPr>
            <a:stCxn id="4" idx="0"/>
            <a:endCxn id="5" idx="4"/>
          </p:cNvCxnSpPr>
          <p:nvPr/>
        </p:nvCxnSpPr>
        <p:spPr>
          <a:xfrm>
            <a:off x="1225600" y="1805087"/>
            <a:ext cx="223224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0"/>
            <a:endCxn id="4" idx="4"/>
          </p:cNvCxnSpPr>
          <p:nvPr/>
        </p:nvCxnSpPr>
        <p:spPr>
          <a:xfrm>
            <a:off x="7490296" y="4037335"/>
            <a:ext cx="0" cy="187220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9656" y="3749303"/>
            <a:ext cx="1584176" cy="646331"/>
          </a:xfrm>
          <a:prstGeom prst="rect">
            <a:avLst/>
          </a:prstGeom>
          <a:noFill/>
        </p:spPr>
        <p:txBody>
          <a:bodyPr wrap="square" rtlCol="0">
            <a:spAutoFit/>
          </a:bodyPr>
          <a:lstStyle/>
          <a:p>
            <a:r>
              <a:rPr lang="en-GB" dirty="0" smtClean="0"/>
              <a:t>Care and support </a:t>
            </a:r>
            <a:endParaRPr lang="en-GB" dirty="0"/>
          </a:p>
        </p:txBody>
      </p:sp>
      <p:sp>
        <p:nvSpPr>
          <p:cNvPr id="13" name="TextBox 12"/>
          <p:cNvSpPr txBox="1"/>
          <p:nvPr/>
        </p:nvSpPr>
        <p:spPr>
          <a:xfrm>
            <a:off x="5402064" y="2029619"/>
            <a:ext cx="1872208" cy="646331"/>
          </a:xfrm>
          <a:prstGeom prst="rect">
            <a:avLst/>
          </a:prstGeom>
          <a:noFill/>
        </p:spPr>
        <p:txBody>
          <a:bodyPr wrap="square" rtlCol="0">
            <a:spAutoFit/>
          </a:bodyPr>
          <a:lstStyle/>
          <a:p>
            <a:r>
              <a:rPr lang="en-GB" dirty="0" smtClean="0"/>
              <a:t>Research and evaluation</a:t>
            </a:r>
            <a:endParaRPr lang="en-GB" dirty="0"/>
          </a:p>
        </p:txBody>
      </p:sp>
      <p:sp>
        <p:nvSpPr>
          <p:cNvPr id="14" name="TextBox 13"/>
          <p:cNvSpPr txBox="1"/>
          <p:nvPr/>
        </p:nvSpPr>
        <p:spPr>
          <a:xfrm>
            <a:off x="4249936" y="3245247"/>
            <a:ext cx="1656184" cy="646331"/>
          </a:xfrm>
          <a:prstGeom prst="rect">
            <a:avLst/>
          </a:prstGeom>
          <a:noFill/>
        </p:spPr>
        <p:txBody>
          <a:bodyPr wrap="square" rtlCol="0">
            <a:spAutoFit/>
          </a:bodyPr>
          <a:lstStyle/>
          <a:p>
            <a:r>
              <a:rPr lang="en-GB" dirty="0" smtClean="0"/>
              <a:t>Education and training </a:t>
            </a:r>
            <a:endParaRPr lang="en-GB" dirty="0"/>
          </a:p>
        </p:txBody>
      </p:sp>
      <p:sp>
        <p:nvSpPr>
          <p:cNvPr id="15" name="TextBox 14"/>
          <p:cNvSpPr txBox="1"/>
          <p:nvPr/>
        </p:nvSpPr>
        <p:spPr>
          <a:xfrm>
            <a:off x="865560" y="5909543"/>
            <a:ext cx="720080" cy="369332"/>
          </a:xfrm>
          <a:prstGeom prst="rect">
            <a:avLst/>
          </a:prstGeom>
          <a:noFill/>
        </p:spPr>
        <p:txBody>
          <a:bodyPr wrap="square" rtlCol="0">
            <a:spAutoFit/>
          </a:bodyPr>
          <a:lstStyle/>
          <a:p>
            <a:r>
              <a:rPr lang="en-GB" dirty="0" smtClean="0"/>
              <a:t>Low</a:t>
            </a:r>
            <a:endParaRPr lang="en-GB" dirty="0"/>
          </a:p>
        </p:txBody>
      </p:sp>
      <p:sp>
        <p:nvSpPr>
          <p:cNvPr id="16" name="TextBox 15"/>
          <p:cNvSpPr txBox="1"/>
          <p:nvPr/>
        </p:nvSpPr>
        <p:spPr>
          <a:xfrm>
            <a:off x="7274272" y="5909543"/>
            <a:ext cx="792088" cy="369332"/>
          </a:xfrm>
          <a:prstGeom prst="rect">
            <a:avLst/>
          </a:prstGeom>
          <a:noFill/>
        </p:spPr>
        <p:txBody>
          <a:bodyPr wrap="square" rtlCol="0">
            <a:spAutoFit/>
          </a:bodyPr>
          <a:lstStyle/>
          <a:p>
            <a:r>
              <a:rPr lang="en-GB" dirty="0" smtClean="0"/>
              <a:t>High</a:t>
            </a:r>
            <a:endParaRPr lang="en-GB" dirty="0"/>
          </a:p>
        </p:txBody>
      </p:sp>
      <p:sp>
        <p:nvSpPr>
          <p:cNvPr id="17" name="TextBox 16"/>
          <p:cNvSpPr txBox="1"/>
          <p:nvPr/>
        </p:nvSpPr>
        <p:spPr>
          <a:xfrm>
            <a:off x="317141" y="1844953"/>
            <a:ext cx="792088" cy="369332"/>
          </a:xfrm>
          <a:prstGeom prst="rect">
            <a:avLst/>
          </a:prstGeom>
          <a:noFill/>
        </p:spPr>
        <p:txBody>
          <a:bodyPr wrap="square" rtlCol="0">
            <a:spAutoFit/>
          </a:bodyPr>
          <a:lstStyle/>
          <a:p>
            <a:r>
              <a:rPr lang="en-GB" dirty="0" smtClean="0"/>
              <a:t>High</a:t>
            </a:r>
            <a:endParaRPr lang="en-GB" dirty="0"/>
          </a:p>
        </p:txBody>
      </p:sp>
      <p:sp>
        <p:nvSpPr>
          <p:cNvPr id="18" name="TextBox 17"/>
          <p:cNvSpPr txBox="1"/>
          <p:nvPr/>
        </p:nvSpPr>
        <p:spPr>
          <a:xfrm>
            <a:off x="2521744" y="6053559"/>
            <a:ext cx="3888432" cy="369332"/>
          </a:xfrm>
          <a:prstGeom prst="rect">
            <a:avLst/>
          </a:prstGeom>
          <a:noFill/>
        </p:spPr>
        <p:txBody>
          <a:bodyPr wrap="square" rtlCol="0">
            <a:spAutoFit/>
          </a:bodyPr>
          <a:lstStyle/>
          <a:p>
            <a:pPr algn="ctr"/>
            <a:r>
              <a:rPr lang="en-GB" b="1" dirty="0" smtClean="0"/>
              <a:t>Reach</a:t>
            </a:r>
            <a:endParaRPr lang="en-GB" b="1" dirty="0"/>
          </a:p>
        </p:txBody>
      </p:sp>
      <p:sp>
        <p:nvSpPr>
          <p:cNvPr id="19" name="TextBox 18"/>
          <p:cNvSpPr txBox="1"/>
          <p:nvPr/>
        </p:nvSpPr>
        <p:spPr>
          <a:xfrm>
            <a:off x="505520" y="2813199"/>
            <a:ext cx="461665" cy="2448272"/>
          </a:xfrm>
          <a:prstGeom prst="rect">
            <a:avLst/>
          </a:prstGeom>
          <a:noFill/>
        </p:spPr>
        <p:txBody>
          <a:bodyPr vert="vert270" wrap="square" rtlCol="0">
            <a:spAutoFit/>
          </a:bodyPr>
          <a:lstStyle/>
          <a:p>
            <a:pPr algn="ctr"/>
            <a:r>
              <a:rPr lang="en-GB" dirty="0" smtClean="0"/>
              <a:t>Co</a:t>
            </a:r>
            <a:r>
              <a:rPr lang="en-GB" b="1" dirty="0" smtClean="0"/>
              <a:t>mplexity of need</a:t>
            </a:r>
            <a:endParaRPr lang="en-GB" b="1" dirty="0"/>
          </a:p>
        </p:txBody>
      </p:sp>
      <p:sp>
        <p:nvSpPr>
          <p:cNvPr id="2" name="Title 1"/>
          <p:cNvSpPr>
            <a:spLocks noGrp="1"/>
          </p:cNvSpPr>
          <p:nvPr>
            <p:ph type="title"/>
          </p:nvPr>
        </p:nvSpPr>
        <p:spPr>
          <a:xfrm>
            <a:off x="346870" y="315318"/>
            <a:ext cx="8229600" cy="1143000"/>
          </a:xfrm>
        </p:spPr>
        <p:txBody>
          <a:bodyPr>
            <a:normAutofit fontScale="90000"/>
          </a:bodyPr>
          <a:lstStyle/>
          <a:p>
            <a:r>
              <a:rPr lang="en-US" dirty="0" smtClean="0"/>
              <a:t>An overview of our offerings at St Christopher’s</a:t>
            </a:r>
            <a:endParaRPr lang="en-US" dirty="0"/>
          </a:p>
        </p:txBody>
      </p:sp>
    </p:spTree>
    <p:extLst>
      <p:ext uri="{BB962C8B-B14F-4D97-AF65-F5344CB8AC3E}">
        <p14:creationId xmlns:p14="http://schemas.microsoft.com/office/powerpoint/2010/main" val="3374094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01 at 10.55.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52388"/>
            <a:ext cx="7762947" cy="6783157"/>
          </a:xfrm>
          <a:prstGeom prst="rect">
            <a:avLst/>
          </a:prstGeom>
        </p:spPr>
      </p:pic>
      <p:pic>
        <p:nvPicPr>
          <p:cNvPr id="4" name="Picture 3" descr="Screen shot 2016-10-01 at 10.56.40.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461429" y="52387"/>
            <a:ext cx="4460268" cy="2887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9269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CH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STCHTheme</Template>
  <TotalTime>606</TotalTime>
  <Words>1300</Words>
  <Application>Microsoft Office PowerPoint</Application>
  <PresentationFormat>On-screen Show (4:3)</PresentationFormat>
  <Paragraphs>144</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STCHTheme</vt:lpstr>
      <vt:lpstr>Using your data for service review, business intelligence and commissioning </vt:lpstr>
      <vt:lpstr>First things first…</vt:lpstr>
      <vt:lpstr>Overview of presentation </vt:lpstr>
      <vt:lpstr>Marketing Mix</vt:lpstr>
      <vt:lpstr>Some important questions to consider</vt:lpstr>
      <vt:lpstr>PowerPoint Presentation</vt:lpstr>
      <vt:lpstr>Thinking critically about our offerings</vt:lpstr>
      <vt:lpstr>An overview of our offerings at St Christopher’s</vt:lpstr>
      <vt:lpstr>PowerPoint Presentation</vt:lpstr>
      <vt:lpstr>PowerPoint Presentation</vt:lpstr>
      <vt:lpstr>We are expensive and our reach at population level is limited</vt:lpstr>
      <vt:lpstr>Contributions to St Christopher’s Costs</vt:lpstr>
      <vt:lpstr>Thinking about our beneficiaries and extent of reach (2015/16)</vt:lpstr>
      <vt:lpstr>We are expensive when we look at the cost per patient </vt:lpstr>
      <vt:lpstr>PowerPoint Presentation</vt:lpstr>
      <vt:lpstr>We want to change our relationship with our commissioners </vt:lpstr>
      <vt:lpstr>The new world to which we aspire..</vt:lpstr>
      <vt:lpstr>PowerPoint Presentation</vt:lpstr>
      <vt:lpstr>Thinking about our cost effectiveness</vt:lpstr>
      <vt:lpstr>So how can outcome measures help us with these dilemmas?</vt:lpstr>
      <vt:lpstr>Two sets of OACC data  </vt:lpstr>
      <vt:lpstr>What are we measuring?</vt:lpstr>
      <vt:lpstr>Thinking about the product…</vt:lpstr>
      <vt:lpstr>PowerPoint Presentation</vt:lpstr>
      <vt:lpstr>PowerPoint Presentation</vt:lpstr>
      <vt:lpstr>Phase of illness by Phase number within spell - inpatients</vt:lpstr>
      <vt:lpstr>Phase and AKPS</vt:lpstr>
      <vt:lpstr>Thinking about place of care….</vt:lpstr>
      <vt:lpstr>Phase of Illness in St Christopher’s patients</vt:lpstr>
      <vt:lpstr>Comparing Phase of Illness across teams</vt:lpstr>
      <vt:lpstr>Comparing function (AKPS) across teams</vt:lpstr>
      <vt:lpstr>Comparing symptom burden (IPOS) across teams</vt:lpstr>
      <vt:lpstr>Thinking about the “price” of our service </vt:lpstr>
      <vt:lpstr>   Patient outcomes: Of those who had a moderate, severe or overwhelming symptom or problem at the start of Phase what % had improved by the end of Phase?        </vt:lpstr>
      <vt:lpstr>% of patients who had moderate/severe/overwhelming problems at the start of Phase and had improved by the end of Phase: Community</vt:lpstr>
      <vt:lpstr> Still thinking about potential areas for benchmarking, but now focusing on anticipatory care  Outcomes: Of those who had absent or mild problems at the start of Phase who had not worsened by the end of Phase?  Capturing the work of teams to prevent worsening of outcomes despite deteriorating health  </vt:lpstr>
      <vt:lpstr>% of patients who had absent or mild problems at the start of Phase who did not deteriorate by the end of Phase: Community</vt:lpstr>
      <vt:lpstr>Thinking about promotion</vt:lpstr>
      <vt:lpstr>Change in dependency between T1 &amp; T2 (N= 377)</vt:lpstr>
      <vt:lpstr>PowerPoint Presentation</vt:lpstr>
      <vt:lpstr>Final thoughts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data for business intelligence and commissioning</dc:title>
  <dc:creator>Microsoft Office User</dc:creator>
  <cp:lastModifiedBy>Sally Samavat</cp:lastModifiedBy>
  <cp:revision>66</cp:revision>
  <dcterms:created xsi:type="dcterms:W3CDTF">2016-10-01T08:43:32Z</dcterms:created>
  <dcterms:modified xsi:type="dcterms:W3CDTF">2016-11-02T10:00:46Z</dcterms:modified>
</cp:coreProperties>
</file>